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9" r:id="rId30"/>
    <p:sldId id="286" r:id="rId31"/>
    <p:sldId id="287" r:id="rId32"/>
    <p:sldId id="288"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371520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208826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1695953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9DB682DD-4015-47FA-BEF3-793719EE27D7}" type="datetimeFigureOut">
              <a:rPr lang="pt-BR" smtClean="0"/>
              <a:t>11/05/2022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947105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9DB682DD-4015-47FA-BEF3-793719EE27D7}" type="datetimeFigureOut">
              <a:rPr lang="pt-BR" smtClean="0"/>
              <a:t>11/05/2022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355964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9DB682DD-4015-47FA-BEF3-793719EE27D7}" type="datetimeFigureOut">
              <a:rPr lang="pt-BR" smtClean="0"/>
              <a:t>11/05/2022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249027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DB682DD-4015-47FA-BEF3-793719EE27D7}" type="datetimeFigureOut">
              <a:rPr lang="pt-BR" smtClean="0"/>
              <a:t>11/05/2022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90675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DB682DD-4015-47FA-BEF3-793719EE27D7}" type="datetimeFigureOut">
              <a:rPr lang="pt-BR" smtClean="0"/>
              <a:t>11/05/2022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201248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9DB682DD-4015-47FA-BEF3-793719EE27D7}" type="datetimeFigureOut">
              <a:rPr lang="pt-BR" smtClean="0"/>
              <a:t>11/05/2022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1649067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393319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F699421-368A-4FA1-AC75-9DA003A04D7B}" type="slidenum">
              <a:rPr lang="pt-BR" smtClean="0"/>
              <a:t>‹nº›</a:t>
            </a:fld>
            <a:endParaRPr lang="pt-BR"/>
          </a:p>
        </p:txBody>
      </p:sp>
    </p:spTree>
    <p:extLst>
      <p:ext uri="{BB962C8B-B14F-4D97-AF65-F5344CB8AC3E}">
        <p14:creationId xmlns:p14="http://schemas.microsoft.com/office/powerpoint/2010/main" val="175413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B682DD-4015-47FA-BEF3-793719EE27D7}" type="datetimeFigureOut">
              <a:rPr lang="pt-BR" smtClean="0"/>
              <a:t>11/05/2022</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699421-368A-4FA1-AC75-9DA003A04D7B}" type="slidenum">
              <a:rPr lang="pt-BR" smtClean="0"/>
              <a:t>‹nº›</a:t>
            </a:fld>
            <a:endParaRPr lang="pt-BR"/>
          </a:p>
        </p:txBody>
      </p:sp>
    </p:spTree>
    <p:extLst>
      <p:ext uri="{BB962C8B-B14F-4D97-AF65-F5344CB8AC3E}">
        <p14:creationId xmlns:p14="http://schemas.microsoft.com/office/powerpoint/2010/main" val="519035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iaonline.com.br/naa/lv/18/6+" TargetMode="External"/><Relationship Id="rId2" Type="http://schemas.openxmlformats.org/officeDocument/2006/relationships/hyperlink" Target="https://www.bibliaonline.com.br/naa/lv/15/18+"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iaonline.com.br/naa/ec/9/9+" TargetMode="External"/><Relationship Id="rId2" Type="http://schemas.openxmlformats.org/officeDocument/2006/relationships/hyperlink" Target="https://www.bibliaonline.com.br/naa/dt/24/5+"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bibliaonline.com.br/naa/mt/19/1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bibliaonline.com.br/naa/mt/12/46-5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ibliaonline.com.br/naa/gl/5/19-2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bibliaonline.com.br/naa/ef/5/3-5+" TargetMode="External"/><Relationship Id="rId2" Type="http://schemas.openxmlformats.org/officeDocument/2006/relationships/hyperlink" Target="https://www.bibliaonline.com.br/naa/1co/6/9+"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bibliaonline.com.br/naa/cl/3/5-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bibliaonline.com.br/naa/ap/14/3,4+"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1" y="0"/>
            <a:ext cx="12192000" cy="6858000"/>
          </a:xfrm>
          <a:prstGeom prst="rect">
            <a:avLst/>
          </a:prstGeom>
        </p:spPr>
      </p:pic>
      <p:sp>
        <p:nvSpPr>
          <p:cNvPr id="2" name="Título 1"/>
          <p:cNvSpPr>
            <a:spLocks noGrp="1"/>
          </p:cNvSpPr>
          <p:nvPr>
            <p:ph type="ctrTitle"/>
          </p:nvPr>
        </p:nvSpPr>
        <p:spPr>
          <a:xfrm>
            <a:off x="1189149" y="808038"/>
            <a:ext cx="9144000" cy="2387600"/>
          </a:xfrm>
        </p:spPr>
        <p:txBody>
          <a:bodyPr>
            <a:normAutofit fontScale="90000"/>
          </a:bodyPr>
          <a:lstStyle/>
          <a:p>
            <a:r>
              <a:rPr lang="pt-BR" sz="7300" b="1" dirty="0"/>
              <a:t>Corpo e sexualidade como problemas</a:t>
            </a:r>
            <a:r>
              <a:rPr lang="pt-BR" dirty="0"/>
              <a:t/>
            </a:r>
            <a:br>
              <a:rPr lang="pt-BR" dirty="0"/>
            </a:br>
            <a:endParaRPr lang="pt-BR" dirty="0"/>
          </a:p>
        </p:txBody>
      </p:sp>
      <p:sp>
        <p:nvSpPr>
          <p:cNvPr id="3" name="Subtítulo 2"/>
          <p:cNvSpPr>
            <a:spLocks noGrp="1"/>
          </p:cNvSpPr>
          <p:nvPr>
            <p:ph type="subTitle" idx="1"/>
          </p:nvPr>
        </p:nvSpPr>
        <p:spPr>
          <a:xfrm>
            <a:off x="6954590" y="4941441"/>
            <a:ext cx="4456091" cy="1655762"/>
          </a:xfrm>
        </p:spPr>
        <p:txBody>
          <a:bodyPr>
            <a:normAutofit lnSpcReduction="10000"/>
          </a:bodyPr>
          <a:lstStyle/>
          <a:p>
            <a:r>
              <a:rPr lang="pt-BR" sz="3600" b="1" dirty="0" smtClean="0"/>
              <a:t>EBE</a:t>
            </a:r>
          </a:p>
          <a:p>
            <a:r>
              <a:rPr lang="pt-BR" sz="3600" b="1" dirty="0" smtClean="0"/>
              <a:t>2022 </a:t>
            </a:r>
          </a:p>
          <a:p>
            <a:pPr algn="r"/>
            <a:r>
              <a:rPr lang="pt-BR" b="1" dirty="0" smtClean="0"/>
              <a:t>Jane</a:t>
            </a:r>
            <a:endParaRPr lang="pt-BR" b="1" dirty="0"/>
          </a:p>
        </p:txBody>
      </p:sp>
    </p:spTree>
    <p:extLst>
      <p:ext uri="{BB962C8B-B14F-4D97-AF65-F5344CB8AC3E}">
        <p14:creationId xmlns:p14="http://schemas.microsoft.com/office/powerpoint/2010/main" val="1297082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21217"/>
            <a:ext cx="10515600" cy="5455746"/>
          </a:xfrm>
        </p:spPr>
        <p:txBody>
          <a:bodyPr/>
          <a:lstStyle/>
          <a:p>
            <a:pPr marL="0" indent="0" algn="ctr">
              <a:buNone/>
            </a:pPr>
            <a:r>
              <a:rPr lang="pt-BR" sz="5400" dirty="0"/>
              <a:t>Como se deu no desenvolvimento do cristianismo as mudanças com relação ao corpo e à sexualidade</a:t>
            </a:r>
            <a:r>
              <a:rPr lang="pt-BR" sz="5400" dirty="0" smtClean="0"/>
              <a:t>?</a:t>
            </a:r>
          </a:p>
          <a:p>
            <a:pPr marL="0" indent="0" algn="ctr">
              <a:buNone/>
            </a:pPr>
            <a:endParaRPr lang="pt-BR" sz="5400" dirty="0"/>
          </a:p>
          <a:p>
            <a:pPr marL="0" indent="0" algn="r">
              <a:buNone/>
            </a:pPr>
            <a:r>
              <a:rPr lang="pt-BR" sz="5400" dirty="0" smtClean="0"/>
              <a:t>Por que?</a:t>
            </a:r>
            <a:endParaRPr lang="pt-BR" sz="5400" dirty="0"/>
          </a:p>
          <a:p>
            <a:pPr marL="0" indent="0" algn="ctr">
              <a:buNone/>
            </a:pPr>
            <a:endParaRPr lang="pt-BR" dirty="0"/>
          </a:p>
        </p:txBody>
      </p:sp>
      <p:pic>
        <p:nvPicPr>
          <p:cNvPr id="4" name="Imagem 3"/>
          <p:cNvPicPr>
            <a:picLocks noChangeAspect="1"/>
          </p:cNvPicPr>
          <p:nvPr/>
        </p:nvPicPr>
        <p:blipFill>
          <a:blip r:embed="rId2"/>
          <a:stretch>
            <a:fillRect/>
          </a:stretch>
        </p:blipFill>
        <p:spPr>
          <a:xfrm>
            <a:off x="540913" y="3202976"/>
            <a:ext cx="6375042" cy="3655024"/>
          </a:xfrm>
          <a:prstGeom prst="rect">
            <a:avLst/>
          </a:prstGeom>
        </p:spPr>
      </p:pic>
    </p:spTree>
    <p:extLst>
      <p:ext uri="{BB962C8B-B14F-4D97-AF65-F5344CB8AC3E}">
        <p14:creationId xmlns:p14="http://schemas.microsoft.com/office/powerpoint/2010/main" val="3922830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24248"/>
            <a:ext cx="10515600" cy="5352715"/>
          </a:xfrm>
        </p:spPr>
        <p:txBody>
          <a:bodyPr/>
          <a:lstStyle/>
          <a:p>
            <a:pPr marL="0" indent="0" algn="ctr">
              <a:buNone/>
            </a:pPr>
            <a:r>
              <a:rPr lang="pt-BR" sz="3600" dirty="0"/>
              <a:t>“No AT, no mundo semítico e também fora dele, reinava a ideia de que tudo que se relaciona com o sexo torna impuro para o culto a Deus (</a:t>
            </a:r>
            <a:r>
              <a:rPr lang="pt-BR" sz="3600" dirty="0" err="1"/>
              <a:t>Lv</a:t>
            </a:r>
            <a:r>
              <a:rPr lang="pt-BR" sz="3600" dirty="0"/>
              <a:t> 15,18). Da mesma maneira, o adultério, o incesto e o onanismo eram tidos como transgressões morais passíveis de morte (</a:t>
            </a:r>
            <a:r>
              <a:rPr lang="pt-BR" sz="3600" dirty="0" err="1"/>
              <a:t>Dt</a:t>
            </a:r>
            <a:r>
              <a:rPr lang="pt-BR" sz="3600" dirty="0"/>
              <a:t> 22,22; </a:t>
            </a:r>
            <a:r>
              <a:rPr lang="pt-BR" sz="3600" dirty="0" err="1"/>
              <a:t>Lv</a:t>
            </a:r>
            <a:r>
              <a:rPr lang="pt-BR" sz="3600" dirty="0"/>
              <a:t> 18, 6-18 etc.)”. (Urbano </a:t>
            </a:r>
            <a:r>
              <a:rPr lang="pt-BR" sz="3600" dirty="0" err="1"/>
              <a:t>Ziles</a:t>
            </a:r>
            <a:r>
              <a:rPr lang="pt-BR" sz="3600" dirty="0"/>
              <a:t>)</a:t>
            </a:r>
          </a:p>
          <a:p>
            <a:pPr marL="0" indent="0">
              <a:buNone/>
            </a:pPr>
            <a:endParaRPr lang="pt-BR" dirty="0"/>
          </a:p>
        </p:txBody>
      </p:sp>
      <p:pic>
        <p:nvPicPr>
          <p:cNvPr id="4" name="Imagem 3"/>
          <p:cNvPicPr>
            <a:picLocks noChangeAspect="1"/>
          </p:cNvPicPr>
          <p:nvPr/>
        </p:nvPicPr>
        <p:blipFill>
          <a:blip r:embed="rId2"/>
          <a:stretch>
            <a:fillRect/>
          </a:stretch>
        </p:blipFill>
        <p:spPr>
          <a:xfrm>
            <a:off x="4412088" y="4494727"/>
            <a:ext cx="2720663" cy="2176530"/>
          </a:xfrm>
          <a:prstGeom prst="rect">
            <a:avLst/>
          </a:prstGeom>
        </p:spPr>
      </p:pic>
    </p:spTree>
    <p:extLst>
      <p:ext uri="{BB962C8B-B14F-4D97-AF65-F5344CB8AC3E}">
        <p14:creationId xmlns:p14="http://schemas.microsoft.com/office/powerpoint/2010/main" val="333170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528033"/>
            <a:ext cx="10515600" cy="5950039"/>
          </a:xfrm>
        </p:spPr>
        <p:txBody>
          <a:bodyPr>
            <a:normAutofit fontScale="92500" lnSpcReduction="20000"/>
          </a:bodyPr>
          <a:lstStyle/>
          <a:p>
            <a:pPr marL="0" indent="0" algn="ctr">
              <a:buNone/>
            </a:pPr>
            <a:r>
              <a:rPr lang="pt-BR" sz="4000" i="1" dirty="0">
                <a:hlinkClick r:id="rId2"/>
              </a:rPr>
              <a:t>Levítico 15:18</a:t>
            </a:r>
            <a:endParaRPr lang="pt-BR" sz="4000" dirty="0"/>
          </a:p>
          <a:p>
            <a:pPr marL="0" indent="0" algn="ctr">
              <a:buNone/>
            </a:pPr>
            <a:r>
              <a:rPr lang="pt-BR" sz="4000" i="1" dirty="0"/>
              <a:t>Se um homem tiver relações com mulher e tiver emissão do sêmen, ambos se banharão em água e ficarão impuros até a tarde.</a:t>
            </a:r>
            <a:br>
              <a:rPr lang="pt-BR" sz="4000" i="1" dirty="0"/>
            </a:br>
            <a:endParaRPr lang="pt-BR" sz="4000" i="1" dirty="0" smtClean="0"/>
          </a:p>
          <a:p>
            <a:pPr marL="0" indent="0" algn="ctr">
              <a:buNone/>
            </a:pPr>
            <a:endParaRPr lang="pt-BR" sz="4000" dirty="0"/>
          </a:p>
          <a:p>
            <a:pPr marL="0" indent="0" algn="ctr">
              <a:buNone/>
            </a:pPr>
            <a:endParaRPr lang="pt-BR" sz="4000" i="1" dirty="0" smtClean="0">
              <a:hlinkClick r:id="rId3"/>
            </a:endParaRPr>
          </a:p>
          <a:p>
            <a:pPr marL="0" indent="0" algn="ctr">
              <a:buNone/>
            </a:pPr>
            <a:endParaRPr lang="pt-BR" sz="4000" i="1" dirty="0" smtClean="0">
              <a:hlinkClick r:id="rId3"/>
            </a:endParaRPr>
          </a:p>
          <a:p>
            <a:pPr marL="0" indent="0" algn="ctr">
              <a:buNone/>
            </a:pPr>
            <a:r>
              <a:rPr lang="pt-BR" sz="4000" i="1" dirty="0" smtClean="0">
                <a:hlinkClick r:id="rId3"/>
              </a:rPr>
              <a:t>Levítico </a:t>
            </a:r>
            <a:r>
              <a:rPr lang="pt-BR" sz="4000" i="1" dirty="0">
                <a:hlinkClick r:id="rId3"/>
              </a:rPr>
              <a:t>18:6</a:t>
            </a:r>
            <a:endParaRPr lang="pt-BR" sz="4000" dirty="0"/>
          </a:p>
          <a:p>
            <a:pPr marL="0" indent="0" algn="ctr">
              <a:buNone/>
            </a:pPr>
            <a:r>
              <a:rPr lang="pt-BR" sz="4000" i="1" dirty="0"/>
              <a:t>— Nenhum homem se aproximará de qualquer parenta próxima, para ter relações sexuais com ela. Eu sou o Senhor...</a:t>
            </a:r>
            <a:r>
              <a:rPr lang="pt-BR" dirty="0"/>
              <a:t/>
            </a:r>
            <a:br>
              <a:rPr lang="pt-BR" dirty="0"/>
            </a:br>
            <a:endParaRPr lang="pt-BR" dirty="0"/>
          </a:p>
        </p:txBody>
      </p:sp>
      <p:pic>
        <p:nvPicPr>
          <p:cNvPr id="4" name="Imagem 3"/>
          <p:cNvPicPr>
            <a:picLocks noChangeAspect="1"/>
          </p:cNvPicPr>
          <p:nvPr/>
        </p:nvPicPr>
        <p:blipFill>
          <a:blip r:embed="rId4"/>
          <a:stretch>
            <a:fillRect/>
          </a:stretch>
        </p:blipFill>
        <p:spPr>
          <a:xfrm>
            <a:off x="1456386" y="2747082"/>
            <a:ext cx="1707028" cy="1511939"/>
          </a:xfrm>
          <a:prstGeom prst="rect">
            <a:avLst/>
          </a:prstGeom>
        </p:spPr>
      </p:pic>
    </p:spTree>
    <p:extLst>
      <p:ext uri="{BB962C8B-B14F-4D97-AF65-F5344CB8AC3E}">
        <p14:creationId xmlns:p14="http://schemas.microsoft.com/office/powerpoint/2010/main" val="77316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72732"/>
            <a:ext cx="10515600" cy="5404231"/>
          </a:xfrm>
        </p:spPr>
        <p:txBody>
          <a:bodyPr/>
          <a:lstStyle/>
          <a:p>
            <a:pPr marL="0" indent="0" algn="ctr">
              <a:buNone/>
            </a:pPr>
            <a:r>
              <a:rPr lang="pt-BR" sz="3600" dirty="0"/>
              <a:t>“Eram proibidas a prostituição, a pederastia, a sodomia e a sedução das virgens (</a:t>
            </a:r>
            <a:r>
              <a:rPr lang="pt-BR" sz="3600" dirty="0" err="1"/>
              <a:t>Dt</a:t>
            </a:r>
            <a:r>
              <a:rPr lang="pt-BR" sz="3600" dirty="0"/>
              <a:t> 23,18; </a:t>
            </a:r>
            <a:r>
              <a:rPr lang="pt-BR" sz="3600" dirty="0" err="1"/>
              <a:t>Gn</a:t>
            </a:r>
            <a:r>
              <a:rPr lang="pt-BR" sz="3600" dirty="0"/>
              <a:t> 19,5 etc.). A automutilação era punida com a exclusão da comunidade (</a:t>
            </a:r>
            <a:r>
              <a:rPr lang="pt-BR" sz="3600" dirty="0" err="1"/>
              <a:t>Dt</a:t>
            </a:r>
            <a:r>
              <a:rPr lang="pt-BR" sz="3600" dirty="0"/>
              <a:t> 23,2). O decálogo ainda proíbe desejar a mulher do próximo (</a:t>
            </a:r>
            <a:r>
              <a:rPr lang="pt-BR" sz="3600" dirty="0" err="1"/>
              <a:t>Ex</a:t>
            </a:r>
            <a:r>
              <a:rPr lang="pt-BR" sz="3600" dirty="0"/>
              <a:t> 20,17). Tudo isso visava a proteção do matrimônio”. (Urbano </a:t>
            </a:r>
            <a:r>
              <a:rPr lang="pt-BR" sz="3600" dirty="0" err="1"/>
              <a:t>Ziles</a:t>
            </a:r>
            <a:r>
              <a:rPr lang="pt-BR" sz="3600" dirty="0"/>
              <a:t>)</a:t>
            </a:r>
          </a:p>
          <a:p>
            <a:pPr marL="0" indent="0">
              <a:buNone/>
            </a:pPr>
            <a:endParaRPr lang="pt-BR" dirty="0"/>
          </a:p>
        </p:txBody>
      </p:sp>
      <p:pic>
        <p:nvPicPr>
          <p:cNvPr id="5" name="Imagem 4"/>
          <p:cNvPicPr>
            <a:picLocks noChangeAspect="1"/>
          </p:cNvPicPr>
          <p:nvPr/>
        </p:nvPicPr>
        <p:blipFill>
          <a:blip r:embed="rId2"/>
          <a:stretch>
            <a:fillRect/>
          </a:stretch>
        </p:blipFill>
        <p:spPr>
          <a:xfrm>
            <a:off x="4454647" y="4291622"/>
            <a:ext cx="3282705" cy="2315307"/>
          </a:xfrm>
          <a:prstGeom prst="rect">
            <a:avLst/>
          </a:prstGeom>
        </p:spPr>
      </p:pic>
    </p:spTree>
    <p:extLst>
      <p:ext uri="{BB962C8B-B14F-4D97-AF65-F5344CB8AC3E}">
        <p14:creationId xmlns:p14="http://schemas.microsoft.com/office/powerpoint/2010/main" val="1689774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98490"/>
            <a:ext cx="10515600" cy="5378473"/>
          </a:xfrm>
        </p:spPr>
        <p:txBody>
          <a:bodyPr/>
          <a:lstStyle/>
          <a:p>
            <a:pPr marL="0" indent="0">
              <a:buNone/>
            </a:pPr>
            <a:r>
              <a:rPr lang="pt-BR" sz="3200" b="1" dirty="0"/>
              <a:t>Raízes segundo Urbano </a:t>
            </a:r>
            <a:r>
              <a:rPr lang="pt-BR" sz="3200" b="1" dirty="0" err="1"/>
              <a:t>Ziles</a:t>
            </a:r>
            <a:r>
              <a:rPr lang="pt-BR" sz="3200" b="1" dirty="0" smtClean="0"/>
              <a:t>:</a:t>
            </a:r>
          </a:p>
          <a:p>
            <a:pPr marL="0" indent="0">
              <a:buNone/>
            </a:pPr>
            <a:endParaRPr lang="pt-BR" sz="3200" b="1" dirty="0" smtClean="0"/>
          </a:p>
          <a:p>
            <a:pPr marL="0" indent="0">
              <a:buNone/>
            </a:pPr>
            <a:endParaRPr lang="pt-BR" sz="3200" b="1" dirty="0"/>
          </a:p>
          <a:p>
            <a:pPr marL="0" lvl="0" indent="0" algn="ctr">
              <a:buNone/>
            </a:pPr>
            <a:r>
              <a:rPr lang="pt-BR" sz="3200" dirty="0" smtClean="0"/>
              <a:t>a. “...</a:t>
            </a:r>
            <a:r>
              <a:rPr lang="pt-BR" sz="3200" dirty="0"/>
              <a:t>teólogos apoiaram-se, em grande parte, nos conhecimentos biológicos de Aristóteles para elaborar a moral sexual em geral e a matrimonial em particular. Aristóteles pensava que o varão produz o sêmen, a semente, já contendo em si as potencialidades da geração. Na semente já estaria contido o nascituro que apenas necessita de um lugar adequado para desenvolver-se”. </a:t>
            </a:r>
          </a:p>
          <a:p>
            <a:pPr marL="0" indent="0">
              <a:buNone/>
            </a:pPr>
            <a:endParaRPr lang="pt-BR" dirty="0"/>
          </a:p>
        </p:txBody>
      </p:sp>
      <p:pic>
        <p:nvPicPr>
          <p:cNvPr id="4" name="Imagem 3"/>
          <p:cNvPicPr>
            <a:picLocks noChangeAspect="1"/>
          </p:cNvPicPr>
          <p:nvPr/>
        </p:nvPicPr>
        <p:blipFill>
          <a:blip r:embed="rId2"/>
          <a:stretch>
            <a:fillRect/>
          </a:stretch>
        </p:blipFill>
        <p:spPr>
          <a:xfrm>
            <a:off x="8746435" y="303560"/>
            <a:ext cx="2358886" cy="1851028"/>
          </a:xfrm>
          <a:prstGeom prst="rect">
            <a:avLst/>
          </a:prstGeom>
        </p:spPr>
      </p:pic>
    </p:spTree>
    <p:extLst>
      <p:ext uri="{BB962C8B-B14F-4D97-AF65-F5344CB8AC3E}">
        <p14:creationId xmlns:p14="http://schemas.microsoft.com/office/powerpoint/2010/main" val="3517659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50006"/>
            <a:ext cx="10515600" cy="5326957"/>
          </a:xfrm>
        </p:spPr>
        <p:txBody>
          <a:bodyPr/>
          <a:lstStyle/>
          <a:p>
            <a:pPr marL="0" indent="0" algn="ctr">
              <a:buNone/>
            </a:pPr>
            <a:r>
              <a:rPr lang="pt-BR" sz="3600" dirty="0"/>
              <a:t>“O sêmen somente atinge sua finalidade natural se depositado na sementeira, ou seja, nos órgãos reprodutores da mulher. Por isso, perder voluntariamente o sêmen, não o colocando no devido lugar, para atingir seu fim natural, equivalia a uma ação moral grave ou pecaminosa, a uma espécie de homicídio. Portanto, os atos sexuais, para serem sem culpa moral, devem ter como fim, de acordo com sua natureza, a procriação”. </a:t>
            </a:r>
          </a:p>
          <a:p>
            <a:pPr marL="0" indent="0">
              <a:buNone/>
            </a:pPr>
            <a:endParaRPr lang="pt-BR" dirty="0"/>
          </a:p>
        </p:txBody>
      </p:sp>
      <p:pic>
        <p:nvPicPr>
          <p:cNvPr id="4" name="Imagem 3"/>
          <p:cNvPicPr>
            <a:picLocks noChangeAspect="1"/>
          </p:cNvPicPr>
          <p:nvPr/>
        </p:nvPicPr>
        <p:blipFill>
          <a:blip r:embed="rId2"/>
          <a:stretch>
            <a:fillRect/>
          </a:stretch>
        </p:blipFill>
        <p:spPr>
          <a:xfrm>
            <a:off x="9076742" y="5262831"/>
            <a:ext cx="2618347" cy="1472820"/>
          </a:xfrm>
          <a:prstGeom prst="rect">
            <a:avLst/>
          </a:prstGeom>
        </p:spPr>
      </p:pic>
    </p:spTree>
    <p:extLst>
      <p:ext uri="{BB962C8B-B14F-4D97-AF65-F5344CB8AC3E}">
        <p14:creationId xmlns:p14="http://schemas.microsoft.com/office/powerpoint/2010/main" val="140777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62885"/>
            <a:ext cx="10515600" cy="5314078"/>
          </a:xfrm>
        </p:spPr>
        <p:txBody>
          <a:bodyPr/>
          <a:lstStyle/>
          <a:p>
            <a:pPr marL="0" lvl="0" indent="0" algn="ctr">
              <a:buNone/>
            </a:pPr>
            <a:r>
              <a:rPr lang="pt-BR" sz="3600" dirty="0" smtClean="0"/>
              <a:t>b. “O </a:t>
            </a:r>
            <a:r>
              <a:rPr lang="pt-BR" sz="3600" i="1" dirty="0"/>
              <a:t>neoplatonismo </a:t>
            </a:r>
            <a:r>
              <a:rPr lang="pt-BR" sz="3600" dirty="0"/>
              <a:t>acentua o dualismo corpo-alma, considerando o corpo como prisão da alma, hostil ao espírito. Apresenta uma visão negativa da matéria, do corpo e, consequentemente, da sexualidade. Propõe a busca de uma vida mais pura e mais dedicada à contemplação pela abstinência sexual”.</a:t>
            </a:r>
          </a:p>
          <a:p>
            <a:pPr marL="0" indent="0">
              <a:buNone/>
            </a:pPr>
            <a:endParaRPr lang="pt-BR"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6547" y="4122693"/>
            <a:ext cx="3223668" cy="2503084"/>
          </a:xfrm>
          <a:prstGeom prst="rect">
            <a:avLst/>
          </a:prstGeom>
        </p:spPr>
      </p:pic>
    </p:spTree>
    <p:extLst>
      <p:ext uri="{BB962C8B-B14F-4D97-AF65-F5344CB8AC3E}">
        <p14:creationId xmlns:p14="http://schemas.microsoft.com/office/powerpoint/2010/main" val="105351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62885"/>
            <a:ext cx="10515600" cy="5314078"/>
          </a:xfrm>
        </p:spPr>
        <p:txBody>
          <a:bodyPr/>
          <a:lstStyle/>
          <a:p>
            <a:pPr marL="0" lvl="0" indent="0" algn="ctr">
              <a:buNone/>
            </a:pPr>
            <a:r>
              <a:rPr lang="pt-BR" sz="3600" dirty="0" smtClean="0"/>
              <a:t>c. “Para </a:t>
            </a:r>
            <a:r>
              <a:rPr lang="pt-BR" sz="3600" dirty="0"/>
              <a:t>o </a:t>
            </a:r>
            <a:r>
              <a:rPr lang="pt-BR" sz="3600" i="1" dirty="0"/>
              <a:t>estoicismo greco-romano</a:t>
            </a:r>
            <a:r>
              <a:rPr lang="pt-BR" sz="3600" dirty="0"/>
              <a:t>, cuja influência no cristianismo perdura até nossos dias, as paixões e o prazer são fontes perturbadoras da alma porque contrárias à razão. Por isso propõe como ideal de vida a recusa ao prazer, a ausência das paixões e a orientação da sexualidade para a procriação. As paixões devem ser dominadas...”</a:t>
            </a:r>
          </a:p>
          <a:p>
            <a:pPr marL="0" indent="0">
              <a:buNone/>
            </a:pPr>
            <a:endParaRPr lang="pt-BR" dirty="0"/>
          </a:p>
        </p:txBody>
      </p:sp>
      <p:pic>
        <p:nvPicPr>
          <p:cNvPr id="4" name="Imagem 3"/>
          <p:cNvPicPr>
            <a:picLocks noChangeAspect="1"/>
          </p:cNvPicPr>
          <p:nvPr/>
        </p:nvPicPr>
        <p:blipFill>
          <a:blip r:embed="rId2"/>
          <a:stretch>
            <a:fillRect/>
          </a:stretch>
        </p:blipFill>
        <p:spPr>
          <a:xfrm>
            <a:off x="7672094" y="4236493"/>
            <a:ext cx="3493311" cy="2621507"/>
          </a:xfrm>
          <a:prstGeom prst="rect">
            <a:avLst/>
          </a:prstGeom>
        </p:spPr>
      </p:pic>
    </p:spTree>
    <p:extLst>
      <p:ext uri="{BB962C8B-B14F-4D97-AF65-F5344CB8AC3E}">
        <p14:creationId xmlns:p14="http://schemas.microsoft.com/office/powerpoint/2010/main" val="2532556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50006"/>
            <a:ext cx="10515600" cy="5326957"/>
          </a:xfrm>
        </p:spPr>
        <p:txBody>
          <a:bodyPr/>
          <a:lstStyle/>
          <a:p>
            <a:pPr marL="0" lvl="0" indent="0" algn="ctr">
              <a:buNone/>
            </a:pPr>
            <a:r>
              <a:rPr lang="pt-BR" sz="3600" dirty="0" smtClean="0"/>
              <a:t>d. “A </a:t>
            </a:r>
            <a:r>
              <a:rPr lang="pt-BR" sz="3600" dirty="0"/>
              <a:t>filosofia dualista do </a:t>
            </a:r>
            <a:r>
              <a:rPr lang="pt-BR" sz="3600" i="1" dirty="0"/>
              <a:t>gnosticismo </a:t>
            </a:r>
            <a:r>
              <a:rPr lang="pt-BR" sz="3600" dirty="0"/>
              <a:t>afirma a existência de um deus do bem e de outro do mal. A matéria e o corpo originam-se do último. Por isso despreza e considera impuro tudo que é material, condenando o exercício e o prazer sexuais. Exalta como ideal de vida, para as almas nobres, a continência sexual”.</a:t>
            </a:r>
          </a:p>
          <a:p>
            <a:pPr marL="0" indent="0">
              <a:buNone/>
            </a:pPr>
            <a:endParaRPr lang="pt-BR" dirty="0"/>
          </a:p>
        </p:txBody>
      </p:sp>
      <p:pic>
        <p:nvPicPr>
          <p:cNvPr id="4" name="Imagem 3"/>
          <p:cNvPicPr>
            <a:picLocks noChangeAspect="1"/>
          </p:cNvPicPr>
          <p:nvPr/>
        </p:nvPicPr>
        <p:blipFill>
          <a:blip r:embed="rId2"/>
          <a:stretch>
            <a:fillRect/>
          </a:stretch>
        </p:blipFill>
        <p:spPr>
          <a:xfrm>
            <a:off x="7842295" y="4543604"/>
            <a:ext cx="2666866" cy="1997186"/>
          </a:xfrm>
          <a:prstGeom prst="rect">
            <a:avLst/>
          </a:prstGeom>
        </p:spPr>
      </p:pic>
    </p:spTree>
    <p:extLst>
      <p:ext uri="{BB962C8B-B14F-4D97-AF65-F5344CB8AC3E}">
        <p14:creationId xmlns:p14="http://schemas.microsoft.com/office/powerpoint/2010/main" val="311495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540913"/>
            <a:ext cx="10515600" cy="5636050"/>
          </a:xfrm>
        </p:spPr>
        <p:txBody>
          <a:bodyPr>
            <a:noAutofit/>
          </a:bodyPr>
          <a:lstStyle/>
          <a:p>
            <a:pPr marL="0" indent="0">
              <a:buNone/>
            </a:pPr>
            <a:r>
              <a:rPr lang="pt-BR" dirty="0"/>
              <a:t>“Por outro lado, o AT posiciona-se, de maneira positiva, </a:t>
            </a:r>
            <a:r>
              <a:rPr lang="pt-BR" dirty="0" smtClean="0"/>
              <a:t>perante </a:t>
            </a:r>
            <a:r>
              <a:rPr lang="pt-BR" dirty="0"/>
              <a:t>a sexualidade, vinculando-a à alegria e ao agradecimento (</a:t>
            </a:r>
            <a:r>
              <a:rPr lang="pt-BR" dirty="0" err="1"/>
              <a:t>Dt</a:t>
            </a:r>
            <a:r>
              <a:rPr lang="pt-BR" dirty="0"/>
              <a:t> 24,5; </a:t>
            </a:r>
            <a:r>
              <a:rPr lang="pt-BR" dirty="0" err="1"/>
              <a:t>Ecl</a:t>
            </a:r>
            <a:r>
              <a:rPr lang="pt-BR" dirty="0"/>
              <a:t> 9,9) e dela trata numa linguagem franca”. (Urbano </a:t>
            </a:r>
            <a:r>
              <a:rPr lang="pt-BR" dirty="0" err="1"/>
              <a:t>Ziles</a:t>
            </a:r>
            <a:r>
              <a:rPr lang="pt-BR" dirty="0"/>
              <a:t>)</a:t>
            </a:r>
            <a:r>
              <a:rPr lang="pt-BR" i="1" dirty="0"/>
              <a:t/>
            </a:r>
            <a:br>
              <a:rPr lang="pt-BR" i="1" dirty="0"/>
            </a:br>
            <a:endParaRPr lang="pt-BR" i="1" dirty="0" smtClean="0"/>
          </a:p>
          <a:p>
            <a:pPr marL="0" indent="0">
              <a:buNone/>
            </a:pPr>
            <a:endParaRPr lang="pt-BR" sz="1100" dirty="0"/>
          </a:p>
          <a:p>
            <a:pPr marL="0" indent="0">
              <a:buNone/>
            </a:pPr>
            <a:r>
              <a:rPr lang="pt-BR" i="1" dirty="0">
                <a:hlinkClick r:id="rId2"/>
              </a:rPr>
              <a:t>Deuteronômio 24:5</a:t>
            </a:r>
            <a:endParaRPr lang="pt-BR" dirty="0"/>
          </a:p>
          <a:p>
            <a:pPr marL="0" indent="0">
              <a:buNone/>
            </a:pPr>
            <a:r>
              <a:rPr lang="pt-BR" i="1" dirty="0"/>
              <a:t>— Um homem recém-casado não sairá à guerra, nem lhe será imposto qualquer encargo. Durante um ano ficará livre em casa e fará feliz a mulher com quem se casou.</a:t>
            </a:r>
            <a:r>
              <a:rPr lang="pt-BR" dirty="0"/>
              <a:t/>
            </a:r>
            <a:br>
              <a:rPr lang="pt-BR" dirty="0"/>
            </a:br>
            <a:r>
              <a:rPr lang="pt-BR" dirty="0"/>
              <a:t/>
            </a:r>
            <a:br>
              <a:rPr lang="pt-BR" dirty="0"/>
            </a:br>
            <a:r>
              <a:rPr lang="pt-BR" i="1" dirty="0">
                <a:hlinkClick r:id="rId3"/>
              </a:rPr>
              <a:t>Eclesiastes 9:9</a:t>
            </a:r>
            <a:endParaRPr lang="pt-BR" dirty="0"/>
          </a:p>
          <a:p>
            <a:pPr marL="0" indent="0">
              <a:buNone/>
            </a:pPr>
            <a:r>
              <a:rPr lang="pt-BR" i="1" dirty="0"/>
              <a:t>Aproveite a vida com a mulher que você ama, todos os dias dessa vida fugaz que Deus lhe deu debaixo do sol, porque esta é a parte que lhe cabe nesta vida pelo trabalho com que você se afadigou debaixo do sol</a:t>
            </a:r>
            <a:r>
              <a:rPr lang="pt-BR" sz="3000" i="1" dirty="0"/>
              <a:t>.</a:t>
            </a:r>
            <a:br>
              <a:rPr lang="pt-BR" sz="3000" i="1" dirty="0"/>
            </a:br>
            <a:endParaRPr lang="pt-BR" sz="3000" dirty="0"/>
          </a:p>
        </p:txBody>
      </p:sp>
      <p:pic>
        <p:nvPicPr>
          <p:cNvPr id="4" name="Imagem 3"/>
          <p:cNvPicPr>
            <a:picLocks noChangeAspect="1"/>
          </p:cNvPicPr>
          <p:nvPr/>
        </p:nvPicPr>
        <p:blipFill>
          <a:blip r:embed="rId4"/>
          <a:stretch>
            <a:fillRect/>
          </a:stretch>
        </p:blipFill>
        <p:spPr>
          <a:xfrm>
            <a:off x="10493598" y="1459168"/>
            <a:ext cx="1380723" cy="1354395"/>
          </a:xfrm>
          <a:prstGeom prst="rect">
            <a:avLst/>
          </a:prstGeom>
        </p:spPr>
      </p:pic>
    </p:spTree>
    <p:extLst>
      <p:ext uri="{BB962C8B-B14F-4D97-AF65-F5344CB8AC3E}">
        <p14:creationId xmlns:p14="http://schemas.microsoft.com/office/powerpoint/2010/main" val="3076333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75763"/>
            <a:ext cx="10515600" cy="5301200"/>
          </a:xfrm>
        </p:spPr>
        <p:txBody>
          <a:bodyPr/>
          <a:lstStyle/>
          <a:p>
            <a:pPr marL="0" indent="0">
              <a:buNone/>
            </a:pPr>
            <a:r>
              <a:rPr lang="pt-BR" sz="3600" dirty="0"/>
              <a:t>Os primeiros cristãos desenvolveram </a:t>
            </a:r>
            <a:endParaRPr lang="pt-BR" sz="3600" dirty="0" smtClean="0"/>
          </a:p>
          <a:p>
            <a:pPr marL="0" indent="0">
              <a:buNone/>
            </a:pPr>
            <a:r>
              <a:rPr lang="pt-BR" sz="3600" dirty="0" smtClean="0"/>
              <a:t>muito </a:t>
            </a:r>
            <a:r>
              <a:rPr lang="pt-BR" sz="3600" dirty="0"/>
              <a:t>cedo uma relação complicada com:</a:t>
            </a:r>
          </a:p>
          <a:p>
            <a:pPr lvl="0"/>
            <a:r>
              <a:rPr lang="pt-BR" sz="3600" dirty="0"/>
              <a:t>O corpo;</a:t>
            </a:r>
          </a:p>
          <a:p>
            <a:pPr lvl="0"/>
            <a:r>
              <a:rPr lang="pt-BR" sz="3600" dirty="0"/>
              <a:t>Os desejos;</a:t>
            </a:r>
          </a:p>
          <a:p>
            <a:pPr lvl="0"/>
            <a:r>
              <a:rPr lang="pt-BR" sz="3600" dirty="0"/>
              <a:t>A </a:t>
            </a:r>
            <a:r>
              <a:rPr lang="pt-BR" sz="3600" dirty="0" smtClean="0"/>
              <a:t>sexualidade.</a:t>
            </a:r>
          </a:p>
          <a:p>
            <a:pPr marL="0" lvl="0" indent="0">
              <a:buNone/>
            </a:pPr>
            <a:endParaRPr lang="pt-BR" sz="3600" dirty="0" smtClean="0"/>
          </a:p>
          <a:p>
            <a:pPr marL="0" indent="0">
              <a:buNone/>
            </a:pPr>
            <a:r>
              <a:rPr lang="pt-BR" sz="3600" dirty="0" smtClean="0"/>
              <a:t>“</a:t>
            </a:r>
            <a:r>
              <a:rPr lang="pt-BR" sz="3600" dirty="0"/>
              <a:t>Sexo e pureza sexual não eram um assunto em absoluto de Jesus de Nazaré”. (Paulo Nogueira)</a:t>
            </a:r>
          </a:p>
          <a:p>
            <a:pPr marL="0" indent="0">
              <a:buNone/>
            </a:pPr>
            <a:endParaRPr lang="pt-BR" dirty="0"/>
          </a:p>
        </p:txBody>
      </p:sp>
      <p:pic>
        <p:nvPicPr>
          <p:cNvPr id="4" name="Imagem 3"/>
          <p:cNvPicPr>
            <a:picLocks noChangeAspect="1"/>
          </p:cNvPicPr>
          <p:nvPr/>
        </p:nvPicPr>
        <p:blipFill>
          <a:blip r:embed="rId2"/>
          <a:stretch>
            <a:fillRect/>
          </a:stretch>
        </p:blipFill>
        <p:spPr>
          <a:xfrm>
            <a:off x="9203867" y="2522230"/>
            <a:ext cx="2523420" cy="1261710"/>
          </a:xfrm>
          <a:prstGeom prst="rect">
            <a:avLst/>
          </a:prstGeom>
        </p:spPr>
      </p:pic>
    </p:spTree>
    <p:extLst>
      <p:ext uri="{BB962C8B-B14F-4D97-AF65-F5344CB8AC3E}">
        <p14:creationId xmlns:p14="http://schemas.microsoft.com/office/powerpoint/2010/main" val="2131069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25321" y="1171978"/>
            <a:ext cx="10515600" cy="5326957"/>
          </a:xfrm>
        </p:spPr>
        <p:txBody>
          <a:bodyPr/>
          <a:lstStyle/>
          <a:p>
            <a:pPr marL="0" indent="0">
              <a:buNone/>
            </a:pPr>
            <a:r>
              <a:rPr lang="pt-BR" sz="3200" i="1" dirty="0">
                <a:hlinkClick r:id="rId2"/>
              </a:rPr>
              <a:t>Mateus 19:12</a:t>
            </a:r>
            <a:endParaRPr lang="pt-BR" sz="3200" dirty="0"/>
          </a:p>
          <a:p>
            <a:pPr marL="0" indent="0">
              <a:buNone/>
            </a:pPr>
            <a:r>
              <a:rPr lang="pt-BR" sz="3200" i="1" dirty="0"/>
              <a:t>Porque há eunucos de nascença; há outros a quem os homens fizeram tais; e há outros que se fizeram eunucos, por causa do Reino dos Céus. Quem é apto para aceitar isto, que aceite.</a:t>
            </a:r>
            <a:r>
              <a:rPr lang="pt-BR" sz="3200" dirty="0"/>
              <a:t/>
            </a:r>
            <a:br>
              <a:rPr lang="pt-BR" sz="3200" dirty="0"/>
            </a:br>
            <a:endParaRPr lang="pt-BR" sz="3200" dirty="0"/>
          </a:p>
          <a:p>
            <a:pPr marL="0" indent="0">
              <a:buNone/>
            </a:pPr>
            <a:r>
              <a:rPr lang="pt-BR" sz="3200" dirty="0"/>
              <a:t>“É pouco provável que essa passagem remeta a ditos autênticos de Jesus, de qualquer forma, que cristãos entendam que fazer-se eunuco “pelo Reino dos Céus” pareça uma prática aceitável, nos indica uma radicalização da crítica ao sexo”. </a:t>
            </a:r>
            <a:r>
              <a:rPr lang="pt-BR" sz="3200" dirty="0" smtClean="0"/>
              <a:t>(Paulo </a:t>
            </a:r>
            <a:r>
              <a:rPr lang="pt-BR" sz="3200" dirty="0"/>
              <a:t>Nogueira)</a:t>
            </a:r>
          </a:p>
          <a:p>
            <a:pPr marL="0" indent="0">
              <a:buNone/>
            </a:pPr>
            <a:endParaRPr lang="pt-BR" dirty="0"/>
          </a:p>
        </p:txBody>
      </p:sp>
      <p:pic>
        <p:nvPicPr>
          <p:cNvPr id="4" name="Imagem 3"/>
          <p:cNvPicPr>
            <a:picLocks noChangeAspect="1"/>
          </p:cNvPicPr>
          <p:nvPr/>
        </p:nvPicPr>
        <p:blipFill>
          <a:blip r:embed="rId3"/>
          <a:stretch>
            <a:fillRect/>
          </a:stretch>
        </p:blipFill>
        <p:spPr>
          <a:xfrm>
            <a:off x="9525205" y="0"/>
            <a:ext cx="1815716" cy="1327195"/>
          </a:xfrm>
          <a:prstGeom prst="rect">
            <a:avLst/>
          </a:prstGeom>
        </p:spPr>
      </p:pic>
    </p:spTree>
    <p:extLst>
      <p:ext uri="{BB962C8B-B14F-4D97-AF65-F5344CB8AC3E}">
        <p14:creationId xmlns:p14="http://schemas.microsoft.com/office/powerpoint/2010/main" val="960332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50006"/>
            <a:ext cx="10515600" cy="5326957"/>
          </a:xfrm>
        </p:spPr>
        <p:txBody>
          <a:bodyPr/>
          <a:lstStyle/>
          <a:p>
            <a:pPr marL="0" indent="0">
              <a:buNone/>
            </a:pPr>
            <a:r>
              <a:rPr lang="pt-BR" sz="3600" dirty="0"/>
              <a:t>Elsa </a:t>
            </a:r>
            <a:r>
              <a:rPr lang="pt-BR" sz="3600" dirty="0" err="1"/>
              <a:t>Tamez</a:t>
            </a:r>
            <a:r>
              <a:rPr lang="pt-BR" sz="3600" dirty="0"/>
              <a:t> faz referência a diferença da participação das mulheres no cristianismo primitivo em 3 períodos: </a:t>
            </a:r>
          </a:p>
          <a:p>
            <a:pPr marL="0" lvl="0" indent="0">
              <a:buNone/>
            </a:pPr>
            <a:r>
              <a:rPr lang="pt-BR" sz="3600" dirty="0" smtClean="0"/>
              <a:t>1. Período </a:t>
            </a:r>
            <a:r>
              <a:rPr lang="pt-BR" sz="3600" dirty="0"/>
              <a:t>do movimento de Jesus de Nazaré (até mais ou menos ano 30)</a:t>
            </a:r>
          </a:p>
          <a:p>
            <a:pPr marL="0" indent="0">
              <a:buNone/>
            </a:pPr>
            <a:r>
              <a:rPr lang="pt-BR" sz="3600" dirty="0"/>
              <a:t>“A proclamação do Reino de Deus rompe com as estruturas patriarcais e implica uma nova forma de valorização da mulher, que não a restringe à maternidade e ao trabalho doméstico”.</a:t>
            </a:r>
          </a:p>
          <a:p>
            <a:pPr marL="0" indent="0">
              <a:buNone/>
            </a:pPr>
            <a:endParaRPr lang="pt-BR" dirty="0"/>
          </a:p>
        </p:txBody>
      </p:sp>
      <p:pic>
        <p:nvPicPr>
          <p:cNvPr id="4" name="Imagem 3"/>
          <p:cNvPicPr>
            <a:picLocks noChangeAspect="1"/>
          </p:cNvPicPr>
          <p:nvPr/>
        </p:nvPicPr>
        <p:blipFill>
          <a:blip r:embed="rId2"/>
          <a:stretch>
            <a:fillRect/>
          </a:stretch>
        </p:blipFill>
        <p:spPr>
          <a:xfrm>
            <a:off x="8380659" y="5373640"/>
            <a:ext cx="2708051" cy="1484360"/>
          </a:xfrm>
          <a:prstGeom prst="rect">
            <a:avLst/>
          </a:prstGeom>
        </p:spPr>
      </p:pic>
    </p:spTree>
    <p:extLst>
      <p:ext uri="{BB962C8B-B14F-4D97-AF65-F5344CB8AC3E}">
        <p14:creationId xmlns:p14="http://schemas.microsoft.com/office/powerpoint/2010/main" val="1622925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62885"/>
            <a:ext cx="10515600" cy="5314078"/>
          </a:xfrm>
        </p:spPr>
        <p:txBody>
          <a:bodyPr/>
          <a:lstStyle/>
          <a:p>
            <a:pPr marL="0" lvl="0" indent="0">
              <a:buNone/>
            </a:pPr>
            <a:r>
              <a:rPr lang="pt-BR" sz="3200" dirty="0" smtClean="0"/>
              <a:t>2. Período </a:t>
            </a:r>
            <a:r>
              <a:rPr lang="pt-BR" sz="3200" dirty="0"/>
              <a:t>Apostólico (ano 30 a 70)</a:t>
            </a:r>
          </a:p>
          <a:p>
            <a:pPr marL="0" indent="0">
              <a:buNone/>
            </a:pPr>
            <a:r>
              <a:rPr lang="pt-BR" sz="3200" dirty="0"/>
              <a:t>“Este período é principalmente um movimento missionário que trata da propagação da fé em Jesus Cristo como o Messias. Os protagonistas são os e as seguidoras de Jesus que ficaram vivos, como Pedro, Tiago, João e também muitas mulheres do movimento de Jesus, mesmo que seus nomes não tenham sido registrados”. (Elsa </a:t>
            </a:r>
            <a:r>
              <a:rPr lang="pt-BR" sz="3200" dirty="0" err="1"/>
              <a:t>Tamez</a:t>
            </a:r>
            <a:r>
              <a:rPr lang="pt-BR" sz="3200" dirty="0"/>
              <a:t>)</a:t>
            </a:r>
          </a:p>
          <a:p>
            <a:pPr marL="0" indent="0">
              <a:buNone/>
            </a:pPr>
            <a:endParaRPr lang="pt-BR" dirty="0"/>
          </a:p>
        </p:txBody>
      </p:sp>
      <p:pic>
        <p:nvPicPr>
          <p:cNvPr id="2" name="Imagem 1"/>
          <p:cNvPicPr>
            <a:picLocks noChangeAspect="1"/>
          </p:cNvPicPr>
          <p:nvPr/>
        </p:nvPicPr>
        <p:blipFill>
          <a:blip r:embed="rId2"/>
          <a:stretch>
            <a:fillRect/>
          </a:stretch>
        </p:blipFill>
        <p:spPr>
          <a:xfrm>
            <a:off x="6735651" y="4421439"/>
            <a:ext cx="2727949" cy="2118172"/>
          </a:xfrm>
          <a:prstGeom prst="rect">
            <a:avLst/>
          </a:prstGeom>
        </p:spPr>
      </p:pic>
      <p:pic>
        <p:nvPicPr>
          <p:cNvPr id="4" name="Imagem 3"/>
          <p:cNvPicPr>
            <a:picLocks noChangeAspect="1"/>
          </p:cNvPicPr>
          <p:nvPr/>
        </p:nvPicPr>
        <p:blipFill>
          <a:blip r:embed="rId3"/>
          <a:stretch>
            <a:fillRect/>
          </a:stretch>
        </p:blipFill>
        <p:spPr>
          <a:xfrm>
            <a:off x="3915177" y="4421439"/>
            <a:ext cx="2820474" cy="2128294"/>
          </a:xfrm>
          <a:prstGeom prst="rect">
            <a:avLst/>
          </a:prstGeom>
        </p:spPr>
      </p:pic>
    </p:spTree>
    <p:extLst>
      <p:ext uri="{BB962C8B-B14F-4D97-AF65-F5344CB8AC3E}">
        <p14:creationId xmlns:p14="http://schemas.microsoft.com/office/powerpoint/2010/main" val="2914115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631065"/>
            <a:ext cx="10515600" cy="5731097"/>
          </a:xfrm>
        </p:spPr>
        <p:txBody>
          <a:bodyPr>
            <a:normAutofit/>
          </a:bodyPr>
          <a:lstStyle/>
          <a:p>
            <a:pPr marL="0" lvl="0" indent="0">
              <a:buNone/>
            </a:pPr>
            <a:r>
              <a:rPr lang="pt-BR" dirty="0" smtClean="0"/>
              <a:t>3. Período </a:t>
            </a:r>
            <a:r>
              <a:rPr lang="pt-BR" dirty="0" err="1"/>
              <a:t>Sub-apostólico</a:t>
            </a:r>
            <a:r>
              <a:rPr lang="pt-BR" dirty="0"/>
              <a:t> (ano 70 a 135)</a:t>
            </a:r>
          </a:p>
          <a:p>
            <a:pPr marL="0" indent="0">
              <a:buNone/>
            </a:pPr>
            <a:endParaRPr lang="pt-BR" dirty="0" smtClean="0"/>
          </a:p>
          <a:p>
            <a:pPr marL="0" indent="0">
              <a:buNone/>
            </a:pPr>
            <a:r>
              <a:rPr lang="pt-BR" dirty="0" smtClean="0"/>
              <a:t>“</a:t>
            </a:r>
            <a:r>
              <a:rPr lang="pt-BR" dirty="0"/>
              <a:t>A partir do ano 70, sem o “guarda-chuva” do judaísmo, os cristãos ficam de fora como uma seita clandestina e perigosa porque se nega a render culto ao imperador</a:t>
            </a:r>
            <a:r>
              <a:rPr lang="pt-BR" dirty="0" smtClean="0"/>
              <a:t>. De </a:t>
            </a:r>
            <a:r>
              <a:rPr lang="pt-BR" dirty="0"/>
              <a:t>maneira que, nestas condições, com conflitos externos e internos a vulnerabilidade e fragilidade das comunidades cristãs se aprofundava. Por tudo isto, e mais, o movimento de Jesus, o Cristo, tende a institucionalizar-se, a estabelecer fronteiras, a limitar participações e a excluir pessoas, seja por gênero, ou por não pensar de acordo com os líderes que nesse momento estavam em uma posição de vantagem. Como consequência, devido à institucionalização e à influência da sociedade romana, as mulheres começam a ser excluídas da liderança das comunidades eclesiais”. (Elsa </a:t>
            </a:r>
            <a:r>
              <a:rPr lang="pt-BR" dirty="0" err="1"/>
              <a:t>Tamez</a:t>
            </a:r>
            <a:r>
              <a:rPr lang="pt-BR" dirty="0"/>
              <a:t>)</a:t>
            </a:r>
          </a:p>
          <a:p>
            <a:pPr marL="0" indent="0">
              <a:buNone/>
            </a:pPr>
            <a:endParaRPr lang="pt-BR" dirty="0"/>
          </a:p>
        </p:txBody>
      </p:sp>
      <p:pic>
        <p:nvPicPr>
          <p:cNvPr id="4" name="Imagem 3"/>
          <p:cNvPicPr>
            <a:picLocks noChangeAspect="1"/>
          </p:cNvPicPr>
          <p:nvPr/>
        </p:nvPicPr>
        <p:blipFill>
          <a:blip r:embed="rId2"/>
          <a:stretch>
            <a:fillRect/>
          </a:stretch>
        </p:blipFill>
        <p:spPr>
          <a:xfrm>
            <a:off x="8718999" y="0"/>
            <a:ext cx="1570696" cy="1425430"/>
          </a:xfrm>
          <a:prstGeom prst="rect">
            <a:avLst/>
          </a:prstGeom>
        </p:spPr>
      </p:pic>
    </p:spTree>
    <p:extLst>
      <p:ext uri="{BB962C8B-B14F-4D97-AF65-F5344CB8AC3E}">
        <p14:creationId xmlns:p14="http://schemas.microsoft.com/office/powerpoint/2010/main" val="4175667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59854"/>
            <a:ext cx="10515600" cy="5417109"/>
          </a:xfrm>
        </p:spPr>
        <p:txBody>
          <a:bodyPr/>
          <a:lstStyle/>
          <a:p>
            <a:pPr marL="0" indent="0" algn="ctr">
              <a:buNone/>
            </a:pPr>
            <a:r>
              <a:rPr lang="pt-BR" dirty="0"/>
              <a:t>“A ideologia da sociedade romana vê com maus olhos que as mulheres não se submetem aos homens, principalmente ao chefe da casa. Os códigos domésticos que lemos em Aristóteles são assumidos pela ideologia da sociedade romana. E, embora na prática isso não acontecesse exatamente, aceitava-se como ideal que a esposa, os filhos e os escravos obedecessem e se submetessem ao que era ao mesmo tempo marido, pai e senhor”. (Elsa </a:t>
            </a:r>
            <a:r>
              <a:rPr lang="pt-BR" dirty="0" err="1"/>
              <a:t>Tamez</a:t>
            </a:r>
            <a:r>
              <a:rPr lang="pt-BR" dirty="0"/>
              <a:t>)</a:t>
            </a:r>
          </a:p>
          <a:p>
            <a:pPr marL="0" indent="0">
              <a:buNone/>
            </a:pPr>
            <a:endParaRPr lang="pt-BR" dirty="0"/>
          </a:p>
        </p:txBody>
      </p:sp>
      <p:pic>
        <p:nvPicPr>
          <p:cNvPr id="4" name="Imagem 3"/>
          <p:cNvPicPr>
            <a:picLocks noChangeAspect="1"/>
          </p:cNvPicPr>
          <p:nvPr/>
        </p:nvPicPr>
        <p:blipFill>
          <a:blip r:embed="rId2"/>
          <a:stretch>
            <a:fillRect/>
          </a:stretch>
        </p:blipFill>
        <p:spPr>
          <a:xfrm>
            <a:off x="4410209" y="4364855"/>
            <a:ext cx="3175447" cy="2121199"/>
          </a:xfrm>
          <a:prstGeom prst="rect">
            <a:avLst/>
          </a:prstGeom>
        </p:spPr>
      </p:pic>
    </p:spTree>
    <p:extLst>
      <p:ext uri="{BB962C8B-B14F-4D97-AF65-F5344CB8AC3E}">
        <p14:creationId xmlns:p14="http://schemas.microsoft.com/office/powerpoint/2010/main" val="3933870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901521"/>
            <a:ext cx="10515600" cy="5275442"/>
          </a:xfrm>
        </p:spPr>
        <p:txBody>
          <a:bodyPr/>
          <a:lstStyle/>
          <a:p>
            <a:pPr marL="0" indent="0" algn="ctr">
              <a:buNone/>
            </a:pPr>
            <a:r>
              <a:rPr lang="pt-BR" sz="3200" dirty="0"/>
              <a:t>“Tácito e outros escritores da época diziam que judeus e cristãos estavam minando os valores familiares. De forma que, escutar as palavras de Jesus sobre seu conceito de família, quando ele disse que sua verdadeira família, mãe e irmãos, eram quem fazia a vontade de Deus, deve ter soado muito estranho e perigoso nesse contexto. Verdadeiramente, os valores do evangelho, que falam de igualdade e amor pelos excluídos eram valores contracorrentes para uma sociedade bastante estratificada, como era a romana no primeiro século”. (Elsa </a:t>
            </a:r>
            <a:r>
              <a:rPr lang="pt-BR" sz="3200" dirty="0" err="1"/>
              <a:t>Tamez</a:t>
            </a:r>
            <a:r>
              <a:rPr lang="pt-BR" sz="3200" dirty="0"/>
              <a:t>)</a:t>
            </a:r>
          </a:p>
          <a:p>
            <a:pPr marL="0" indent="0">
              <a:buNone/>
            </a:pPr>
            <a:endParaRPr lang="pt-BR" dirty="0"/>
          </a:p>
        </p:txBody>
      </p:sp>
      <p:pic>
        <p:nvPicPr>
          <p:cNvPr id="4" name="Imagem 3"/>
          <p:cNvPicPr>
            <a:picLocks noChangeAspect="1"/>
          </p:cNvPicPr>
          <p:nvPr/>
        </p:nvPicPr>
        <p:blipFill>
          <a:blip r:embed="rId2"/>
          <a:stretch>
            <a:fillRect/>
          </a:stretch>
        </p:blipFill>
        <p:spPr>
          <a:xfrm>
            <a:off x="9207119" y="5331853"/>
            <a:ext cx="1826295" cy="1199949"/>
          </a:xfrm>
          <a:prstGeom prst="rect">
            <a:avLst/>
          </a:prstGeom>
        </p:spPr>
      </p:pic>
    </p:spTree>
    <p:extLst>
      <p:ext uri="{BB962C8B-B14F-4D97-AF65-F5344CB8AC3E}">
        <p14:creationId xmlns:p14="http://schemas.microsoft.com/office/powerpoint/2010/main" val="1213768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85611"/>
            <a:ext cx="10515600" cy="5391352"/>
          </a:xfrm>
        </p:spPr>
        <p:txBody>
          <a:bodyPr>
            <a:normAutofit fontScale="92500" lnSpcReduction="10000"/>
          </a:bodyPr>
          <a:lstStyle/>
          <a:p>
            <a:pPr marL="0" indent="0">
              <a:buNone/>
            </a:pPr>
            <a:r>
              <a:rPr lang="pt-BR" sz="3600" i="1" dirty="0">
                <a:hlinkClick r:id="rId2"/>
              </a:rPr>
              <a:t>Mateus 12:46-50</a:t>
            </a:r>
            <a:endParaRPr lang="pt-BR" sz="3600" dirty="0"/>
          </a:p>
          <a:p>
            <a:pPr marL="0" indent="0">
              <a:buNone/>
            </a:pPr>
            <a:r>
              <a:rPr lang="pt-BR" sz="3600" i="1" dirty="0"/>
              <a:t>Enquanto Jesus ainda falava ao povo, eis que a mãe e os irmãos dele estavam do lado de fora, procurando falar com ele.</a:t>
            </a:r>
            <a:br>
              <a:rPr lang="pt-BR" sz="3600" i="1" dirty="0"/>
            </a:br>
            <a:r>
              <a:rPr lang="pt-BR" sz="3600" i="1" dirty="0"/>
              <a:t>E alguém lhe disse: — A sua mãe e os seus irmãos estão lá fora e querem falar com o senhor.</a:t>
            </a:r>
            <a:br>
              <a:rPr lang="pt-BR" sz="3600" i="1" dirty="0"/>
            </a:br>
            <a:r>
              <a:rPr lang="pt-BR" sz="3600" i="1" dirty="0"/>
              <a:t>Porém Jesus respondeu ao que lhe trouxe o aviso: — Quem é a minha mãe e quem são os meus irmãos?</a:t>
            </a:r>
            <a:br>
              <a:rPr lang="pt-BR" sz="3600" i="1" dirty="0"/>
            </a:br>
            <a:r>
              <a:rPr lang="pt-BR" sz="3600" i="1" dirty="0"/>
              <a:t>E, estendendo a mão para os discípulos, disse: — Eis minha mãe e meus irmãos.</a:t>
            </a:r>
            <a:br>
              <a:rPr lang="pt-BR" sz="3600" i="1" dirty="0"/>
            </a:br>
            <a:r>
              <a:rPr lang="pt-BR" sz="3600" i="1" dirty="0"/>
              <a:t>Portanto, aquele que fizer a vontade de meu Pai celeste, esse é meu irmão, minha irmã e minha mãe.</a:t>
            </a:r>
            <a:r>
              <a:rPr lang="pt-BR" i="1" dirty="0"/>
              <a:t/>
            </a:r>
            <a:br>
              <a:rPr lang="pt-BR" i="1" dirty="0"/>
            </a:br>
            <a:endParaRPr lang="pt-BR" dirty="0"/>
          </a:p>
        </p:txBody>
      </p:sp>
    </p:spTree>
    <p:extLst>
      <p:ext uri="{BB962C8B-B14F-4D97-AF65-F5344CB8AC3E}">
        <p14:creationId xmlns:p14="http://schemas.microsoft.com/office/powerpoint/2010/main" val="2793483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21217"/>
            <a:ext cx="10515600" cy="5455746"/>
          </a:xfrm>
        </p:spPr>
        <p:txBody>
          <a:bodyPr/>
          <a:lstStyle/>
          <a:p>
            <a:pPr marL="0" indent="0">
              <a:buNone/>
            </a:pPr>
            <a:r>
              <a:rPr lang="pt-BR" sz="3600" dirty="0"/>
              <a:t>O que isso tem a ver com corpo e sexualidade? </a:t>
            </a:r>
          </a:p>
          <a:p>
            <a:pPr marL="0" indent="0">
              <a:buNone/>
            </a:pPr>
            <a:r>
              <a:rPr lang="pt-BR" sz="3600" dirty="0"/>
              <a:t> </a:t>
            </a:r>
          </a:p>
          <a:p>
            <a:pPr marL="0" indent="0">
              <a:buNone/>
            </a:pPr>
            <a:r>
              <a:rPr lang="pt-BR" sz="3600" dirty="0"/>
              <a:t>“A liberdade sexual para as mulheres tem por consequência também a participação delas no exercício do poder público. E tal situação parece-lhe tornar a sociedade caótica”. (</a:t>
            </a:r>
            <a:r>
              <a:rPr lang="pt-BR" sz="3600" dirty="0" err="1"/>
              <a:t>Ivoni</a:t>
            </a:r>
            <a:r>
              <a:rPr lang="pt-BR" sz="3600" dirty="0"/>
              <a:t> </a:t>
            </a:r>
            <a:r>
              <a:rPr lang="pt-BR" sz="3600" dirty="0" err="1" smtClean="0"/>
              <a:t>Reimer</a:t>
            </a:r>
            <a:r>
              <a:rPr lang="pt-BR" sz="3600" dirty="0" smtClean="0"/>
              <a:t>. Série </a:t>
            </a:r>
            <a:r>
              <a:rPr lang="pt-BR" sz="3600" dirty="0"/>
              <a:t>A Palavra na Vida – Nº 316.CEBI. São Leopoldo. RS. 2014, </a:t>
            </a:r>
            <a:r>
              <a:rPr lang="pt-BR" sz="3600" dirty="0" err="1"/>
              <a:t>pag</a:t>
            </a:r>
            <a:r>
              <a:rPr lang="pt-BR" sz="3600" dirty="0"/>
              <a:t> 35).</a:t>
            </a:r>
          </a:p>
          <a:p>
            <a:pPr marL="0" indent="0">
              <a:buNone/>
            </a:pPr>
            <a:endParaRPr lang="pt-BR" dirty="0"/>
          </a:p>
        </p:txBody>
      </p:sp>
      <p:pic>
        <p:nvPicPr>
          <p:cNvPr id="4" name="Imagem 3"/>
          <p:cNvPicPr>
            <a:picLocks noChangeAspect="1"/>
          </p:cNvPicPr>
          <p:nvPr/>
        </p:nvPicPr>
        <p:blipFill>
          <a:blip r:embed="rId2"/>
          <a:stretch>
            <a:fillRect/>
          </a:stretch>
        </p:blipFill>
        <p:spPr>
          <a:xfrm>
            <a:off x="8093298" y="5106473"/>
            <a:ext cx="2209800" cy="1657350"/>
          </a:xfrm>
          <a:prstGeom prst="rect">
            <a:avLst/>
          </a:prstGeom>
        </p:spPr>
      </p:pic>
      <p:pic>
        <p:nvPicPr>
          <p:cNvPr id="5" name="Imagem 4"/>
          <p:cNvPicPr>
            <a:picLocks noChangeAspect="1"/>
          </p:cNvPicPr>
          <p:nvPr/>
        </p:nvPicPr>
        <p:blipFill>
          <a:blip r:embed="rId3"/>
          <a:stretch>
            <a:fillRect/>
          </a:stretch>
        </p:blipFill>
        <p:spPr>
          <a:xfrm>
            <a:off x="4829577" y="5102045"/>
            <a:ext cx="3263721" cy="1661778"/>
          </a:xfrm>
          <a:prstGeom prst="rect">
            <a:avLst/>
          </a:prstGeom>
        </p:spPr>
      </p:pic>
    </p:spTree>
    <p:extLst>
      <p:ext uri="{BB962C8B-B14F-4D97-AF65-F5344CB8AC3E}">
        <p14:creationId xmlns:p14="http://schemas.microsoft.com/office/powerpoint/2010/main" val="1383554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72732"/>
            <a:ext cx="10515600" cy="5404231"/>
          </a:xfrm>
        </p:spPr>
        <p:txBody>
          <a:bodyPr/>
          <a:lstStyle/>
          <a:p>
            <a:pPr marL="0" indent="0">
              <a:buNone/>
            </a:pPr>
            <a:r>
              <a:rPr lang="pt-BR" sz="3600" dirty="0"/>
              <a:t>“Nesse período, os códigos domésticos do ideal de família da sociedade romana começam a ser introduzidos nas comunidades cristãs”. (Elsa </a:t>
            </a:r>
            <a:r>
              <a:rPr lang="pt-BR" sz="3600" dirty="0" err="1"/>
              <a:t>Tamez</a:t>
            </a:r>
            <a:r>
              <a:rPr lang="pt-BR" sz="3600" dirty="0"/>
              <a:t>)</a:t>
            </a:r>
          </a:p>
          <a:p>
            <a:pPr marL="0" indent="0">
              <a:buNone/>
            </a:pPr>
            <a:endParaRPr lang="pt-BR" sz="3600" dirty="0" smtClean="0"/>
          </a:p>
          <a:p>
            <a:pPr marL="0" indent="0">
              <a:buNone/>
            </a:pPr>
            <a:r>
              <a:rPr lang="pt-BR" sz="3600" dirty="0" smtClean="0"/>
              <a:t>“</a:t>
            </a:r>
            <a:r>
              <a:rPr lang="pt-BR" sz="3600" dirty="0"/>
              <a:t>É necessário que sigamos atentamente os primeiros passos das comunidades cristãs na marcha de sua própria institucionalização e da correlativa acomodação a sua sociedade”. (Rafael Aguirre)</a:t>
            </a:r>
          </a:p>
          <a:p>
            <a:pPr marL="0" indent="0">
              <a:buNone/>
            </a:pPr>
            <a:endParaRPr lang="pt-BR" dirty="0"/>
          </a:p>
        </p:txBody>
      </p:sp>
      <p:pic>
        <p:nvPicPr>
          <p:cNvPr id="4" name="Imagem 3"/>
          <p:cNvPicPr>
            <a:picLocks noChangeAspect="1"/>
          </p:cNvPicPr>
          <p:nvPr/>
        </p:nvPicPr>
        <p:blipFill>
          <a:blip r:embed="rId2"/>
          <a:stretch>
            <a:fillRect/>
          </a:stretch>
        </p:blipFill>
        <p:spPr>
          <a:xfrm>
            <a:off x="7874894" y="5022760"/>
            <a:ext cx="2446985" cy="1835239"/>
          </a:xfrm>
          <a:prstGeom prst="rect">
            <a:avLst/>
          </a:prstGeom>
        </p:spPr>
      </p:pic>
    </p:spTree>
    <p:extLst>
      <p:ext uri="{BB962C8B-B14F-4D97-AF65-F5344CB8AC3E}">
        <p14:creationId xmlns:p14="http://schemas.microsoft.com/office/powerpoint/2010/main" val="316202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34096"/>
            <a:ext cx="10515600" cy="5442867"/>
          </a:xfrm>
        </p:spPr>
        <p:txBody>
          <a:bodyPr/>
          <a:lstStyle/>
          <a:p>
            <a:pPr marL="0" indent="0" algn="ctr">
              <a:buNone/>
            </a:pPr>
            <a:r>
              <a:rPr lang="pt-BR" sz="3200" dirty="0"/>
              <a:t>“Ao que tudo indica, as proibições às práticas sexuais dos cidadãos do Reino de Deus servira para demarcar a fronteira entre paganismo e cristianismo e, no </a:t>
            </a:r>
            <a:r>
              <a:rPr lang="pt-BR" sz="3200" dirty="0" err="1"/>
              <a:t>apocalipsismo</a:t>
            </a:r>
            <a:r>
              <a:rPr lang="pt-BR" sz="3200" dirty="0"/>
              <a:t>, entre os que pertencem ao lote de </a:t>
            </a:r>
            <a:r>
              <a:rPr lang="pt-BR" sz="3200" dirty="0" err="1"/>
              <a:t>Yahweh</a:t>
            </a:r>
            <a:r>
              <a:rPr lang="pt-BR" sz="3200" dirty="0"/>
              <a:t> e de Cristo e os que merecem a punição divina no fim dos </a:t>
            </a:r>
            <a:r>
              <a:rPr lang="pt-BR" sz="3200" dirty="0" smtClean="0"/>
              <a:t>tempos. A </a:t>
            </a:r>
            <a:r>
              <a:rPr lang="pt-BR" sz="3200" dirty="0"/>
              <a:t>presença da temática da sexualidade no cristianismo originário </a:t>
            </a:r>
            <a:r>
              <a:rPr lang="pt-BR" sz="3200" dirty="0" err="1"/>
              <a:t>apocalipsista</a:t>
            </a:r>
            <a:r>
              <a:rPr lang="pt-BR" sz="3200" dirty="0"/>
              <a:t> é escassa nos documentos mais antigos, principalmente quando se trata do século I d.C. A Igreja primitiva censurou qualquer traço de sexualidade do seu Messias”. (Luiz Felipe C. Ribeiro)</a:t>
            </a:r>
          </a:p>
          <a:p>
            <a:pPr marL="0" indent="0">
              <a:buNone/>
            </a:pPr>
            <a:endParaRPr lang="pt-BR" dirty="0"/>
          </a:p>
        </p:txBody>
      </p:sp>
      <p:pic>
        <p:nvPicPr>
          <p:cNvPr id="4" name="Imagem 3"/>
          <p:cNvPicPr>
            <a:picLocks noChangeAspect="1"/>
          </p:cNvPicPr>
          <p:nvPr/>
        </p:nvPicPr>
        <p:blipFill>
          <a:blip r:embed="rId2"/>
          <a:stretch>
            <a:fillRect/>
          </a:stretch>
        </p:blipFill>
        <p:spPr>
          <a:xfrm>
            <a:off x="9193784" y="5315578"/>
            <a:ext cx="2304488" cy="1542422"/>
          </a:xfrm>
          <a:prstGeom prst="rect">
            <a:avLst/>
          </a:prstGeom>
        </p:spPr>
      </p:pic>
    </p:spTree>
    <p:extLst>
      <p:ext uri="{BB962C8B-B14F-4D97-AF65-F5344CB8AC3E}">
        <p14:creationId xmlns:p14="http://schemas.microsoft.com/office/powerpoint/2010/main" val="905028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98490"/>
            <a:ext cx="10515600" cy="5378473"/>
          </a:xfrm>
        </p:spPr>
        <p:txBody>
          <a:bodyPr/>
          <a:lstStyle/>
          <a:p>
            <a:pPr marL="0" indent="0">
              <a:buNone/>
            </a:pPr>
            <a:r>
              <a:rPr lang="pt-BR" sz="3200" dirty="0"/>
              <a:t>“A sexualidade, quando surge nos documentos cristãos primitivos, </a:t>
            </a:r>
            <a:r>
              <a:rPr lang="pt-BR" sz="3200" i="1" dirty="0"/>
              <a:t>prima facie</a:t>
            </a:r>
            <a:r>
              <a:rPr lang="pt-BR" sz="3200" dirty="0"/>
              <a:t> é apresentada sob o viés da censura, da interdição e da proibição”. (Luiz Felipe C. Ribeiro)</a:t>
            </a:r>
          </a:p>
          <a:p>
            <a:pPr marL="0" indent="0">
              <a:buNone/>
            </a:pPr>
            <a:endParaRPr lang="pt-BR" sz="1100" i="1" dirty="0" smtClean="0">
              <a:hlinkClick r:id="rId2"/>
            </a:endParaRPr>
          </a:p>
          <a:p>
            <a:pPr marL="0" indent="0">
              <a:buNone/>
            </a:pPr>
            <a:r>
              <a:rPr lang="pt-BR" sz="3200" i="1" dirty="0" smtClean="0">
                <a:hlinkClick r:id="rId2"/>
              </a:rPr>
              <a:t>Gálatas </a:t>
            </a:r>
            <a:r>
              <a:rPr lang="pt-BR" sz="3200" i="1" dirty="0">
                <a:hlinkClick r:id="rId2"/>
              </a:rPr>
              <a:t>5:19-21</a:t>
            </a:r>
            <a:r>
              <a:rPr lang="pt-BR" sz="3200" i="1" dirty="0"/>
              <a:t/>
            </a:r>
            <a:br>
              <a:rPr lang="pt-BR" sz="3200" i="1" dirty="0"/>
            </a:br>
            <a:r>
              <a:rPr lang="pt-BR" sz="3200" i="1" dirty="0"/>
              <a:t>Ora, as obras da carne são conhecidas e são: imoralidade sexual, impureza, libertinagem, idolatria, feitiçarias, inimizades, rixas, ciúmes, iras, discórdias, divisões, facções, invejas, bebedeiras, orgias e coisas semelhantes a estas. Declaro a vocês, como antes já os preveni, que os que praticam tais coisas não herdarão o Reino de Deus.</a:t>
            </a:r>
            <a:endParaRPr lang="pt-BR" sz="3200" dirty="0"/>
          </a:p>
          <a:p>
            <a:pPr marL="0" indent="0">
              <a:buNone/>
            </a:pPr>
            <a:endParaRPr lang="pt-BR" dirty="0"/>
          </a:p>
        </p:txBody>
      </p:sp>
    </p:spTree>
    <p:extLst>
      <p:ext uri="{BB962C8B-B14F-4D97-AF65-F5344CB8AC3E}">
        <p14:creationId xmlns:p14="http://schemas.microsoft.com/office/powerpoint/2010/main" val="1844153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11369"/>
            <a:ext cx="10515600" cy="5365594"/>
          </a:xfrm>
        </p:spPr>
        <p:txBody>
          <a:bodyPr>
            <a:normAutofit lnSpcReduction="10000"/>
          </a:bodyPr>
          <a:lstStyle/>
          <a:p>
            <a:pPr marL="0" indent="0">
              <a:buNone/>
            </a:pPr>
            <a:r>
              <a:rPr lang="pt-BR" i="1" dirty="0">
                <a:hlinkClick r:id="rId2"/>
              </a:rPr>
              <a:t>1 Coríntios 6:9</a:t>
            </a:r>
            <a:endParaRPr lang="pt-BR" dirty="0"/>
          </a:p>
          <a:p>
            <a:pPr marL="0" indent="0">
              <a:buNone/>
            </a:pPr>
            <a:r>
              <a:rPr lang="pt-BR" i="1" dirty="0"/>
              <a:t>Ou vocês não sabem que os injustos não herdarão o Reino de Deus? Não se enganem: nem imorais, nem idólatras, nem adúlteros, nem afeminados, nem homossexuais,</a:t>
            </a:r>
            <a:br>
              <a:rPr lang="pt-BR" i="1" dirty="0"/>
            </a:br>
            <a:endParaRPr lang="pt-BR" dirty="0"/>
          </a:p>
          <a:p>
            <a:pPr marL="0" indent="0">
              <a:buNone/>
            </a:pPr>
            <a:r>
              <a:rPr lang="pt-BR" i="1" dirty="0">
                <a:hlinkClick r:id="rId3"/>
              </a:rPr>
              <a:t>Efésios 5:3-5</a:t>
            </a:r>
            <a:r>
              <a:rPr lang="pt-BR" i="1" dirty="0"/>
              <a:t/>
            </a:r>
            <a:br>
              <a:rPr lang="pt-BR" i="1" dirty="0"/>
            </a:br>
            <a:r>
              <a:rPr lang="pt-BR" i="1" dirty="0"/>
              <a:t>Que a imoralidade sexual e toda impureza ou avareza não sejam nem sequer mencionadas entre vocês, como convém a santos.</a:t>
            </a:r>
            <a:br>
              <a:rPr lang="pt-BR" i="1" dirty="0"/>
            </a:br>
            <a:r>
              <a:rPr lang="pt-BR" i="1" dirty="0"/>
              <a:t>Não usem linguagem grosseira, não digam coisas tolas nem indecentes, pois isso não convém; pelo contrário, digam palavras de ação de graças.</a:t>
            </a:r>
            <a:br>
              <a:rPr lang="pt-BR" i="1" dirty="0"/>
            </a:br>
            <a:r>
              <a:rPr lang="pt-BR" i="1" dirty="0"/>
              <a:t>Fiquem sabendo disto: nenhuma pessoa imoral, impura ou avarenta — porque a avareza é idolatria — tem herança no Reino de Cristo e de Deus.</a:t>
            </a:r>
            <a:endParaRPr lang="pt-BR" dirty="0"/>
          </a:p>
          <a:p>
            <a:pPr marL="0" indent="0">
              <a:buNone/>
            </a:pPr>
            <a:endParaRPr lang="pt-BR" dirty="0"/>
          </a:p>
        </p:txBody>
      </p:sp>
    </p:spTree>
    <p:extLst>
      <p:ext uri="{BB962C8B-B14F-4D97-AF65-F5344CB8AC3E}">
        <p14:creationId xmlns:p14="http://schemas.microsoft.com/office/powerpoint/2010/main" val="979497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21217"/>
            <a:ext cx="10515600" cy="5455746"/>
          </a:xfrm>
        </p:spPr>
        <p:txBody>
          <a:bodyPr/>
          <a:lstStyle/>
          <a:p>
            <a:pPr marL="0" indent="0">
              <a:buNone/>
            </a:pPr>
            <a:r>
              <a:rPr lang="pt-BR" sz="3200" i="1" dirty="0">
                <a:hlinkClick r:id="rId2"/>
              </a:rPr>
              <a:t>Colossenses 3:5-9</a:t>
            </a:r>
            <a:r>
              <a:rPr lang="pt-BR" sz="3200" i="1" dirty="0"/>
              <a:t/>
            </a:r>
            <a:br>
              <a:rPr lang="pt-BR" sz="3200" i="1" dirty="0"/>
            </a:br>
            <a:r>
              <a:rPr lang="pt-BR" sz="3200" i="1" dirty="0"/>
              <a:t>Portanto, façam morrer tudo o que pertence à natureza terrena: imoralidade sexual, impureza, paixões, maus desejos e a avareza, que é idolatria</a:t>
            </a:r>
            <a:r>
              <a:rPr lang="pt-BR" sz="3200" i="1" dirty="0" smtClean="0"/>
              <a:t>; por </a:t>
            </a:r>
            <a:r>
              <a:rPr lang="pt-BR" sz="3200" i="1" dirty="0"/>
              <a:t>causa destas coisas é que vem a ira de Deus sobre os filhos da desobediência.</a:t>
            </a:r>
            <a:br>
              <a:rPr lang="pt-BR" sz="3200" i="1" dirty="0"/>
            </a:br>
            <a:r>
              <a:rPr lang="pt-BR" sz="3200" i="1" dirty="0"/>
              <a:t>Vocês também andaram nessas mesmas coisas, no passado, quando viviam nelas.</a:t>
            </a:r>
            <a:br>
              <a:rPr lang="pt-BR" sz="3200" i="1" dirty="0"/>
            </a:br>
            <a:r>
              <a:rPr lang="pt-BR" sz="3200" i="1" dirty="0"/>
              <a:t>Agora, porém, abandonem igualmente todas estas coisas: ira, indignação, maldade, blasfêmia, linguagem obscena no falar.</a:t>
            </a:r>
            <a:br>
              <a:rPr lang="pt-BR" sz="3200" i="1" dirty="0"/>
            </a:br>
            <a:r>
              <a:rPr lang="pt-BR" sz="3200" i="1" dirty="0"/>
              <a:t>Não mintam uns aos outros, uma vez que vocês se despiram da velha natureza com as suas práticas</a:t>
            </a:r>
            <a:endParaRPr lang="pt-BR" sz="3200" dirty="0"/>
          </a:p>
          <a:p>
            <a:pPr marL="0" indent="0">
              <a:buNone/>
            </a:pPr>
            <a:endParaRPr lang="pt-BR" dirty="0"/>
          </a:p>
        </p:txBody>
      </p:sp>
    </p:spTree>
    <p:extLst>
      <p:ext uri="{BB962C8B-B14F-4D97-AF65-F5344CB8AC3E}">
        <p14:creationId xmlns:p14="http://schemas.microsoft.com/office/powerpoint/2010/main" val="1494737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721217"/>
            <a:ext cx="10515600" cy="5455746"/>
          </a:xfrm>
        </p:spPr>
        <p:txBody>
          <a:bodyPr/>
          <a:lstStyle/>
          <a:p>
            <a:pPr marL="0" indent="0">
              <a:buNone/>
            </a:pPr>
            <a:r>
              <a:rPr lang="pt-BR" sz="3200" dirty="0"/>
              <a:t>“Paulo na sua primeira correspondência aos cristãos de Corinto, pede que o cristão não experimente o fogo que consome os apaixonados. Paulo usa a expressão deixar ser inflamado, para falar de uma sorte de amor proibido ao cristão. </a:t>
            </a:r>
            <a:r>
              <a:rPr lang="pt-BR" sz="3200" dirty="0" smtClean="0"/>
              <a:t>... o </a:t>
            </a:r>
            <a:r>
              <a:rPr lang="pt-BR" sz="3200" dirty="0"/>
              <a:t>amor erótico que incendeia, fora de controle, o amante. O casamento é aludido como um mal menor do que viver uma vida de amor erótico inflamado”. (Luiz Felipe C. Ribeiro)</a:t>
            </a:r>
          </a:p>
          <a:p>
            <a:pPr marL="0" indent="0">
              <a:buNone/>
            </a:pPr>
            <a:endParaRPr lang="pt-BR" dirty="0"/>
          </a:p>
        </p:txBody>
      </p:sp>
      <p:pic>
        <p:nvPicPr>
          <p:cNvPr id="4" name="Imagem 3"/>
          <p:cNvPicPr>
            <a:picLocks noChangeAspect="1"/>
          </p:cNvPicPr>
          <p:nvPr/>
        </p:nvPicPr>
        <p:blipFill>
          <a:blip r:embed="rId2"/>
          <a:stretch>
            <a:fillRect/>
          </a:stretch>
        </p:blipFill>
        <p:spPr>
          <a:xfrm>
            <a:off x="7758985" y="4608624"/>
            <a:ext cx="2775933" cy="2081950"/>
          </a:xfrm>
          <a:prstGeom prst="rect">
            <a:avLst/>
          </a:prstGeom>
        </p:spPr>
      </p:pic>
    </p:spTree>
    <p:extLst>
      <p:ext uri="{BB962C8B-B14F-4D97-AF65-F5344CB8AC3E}">
        <p14:creationId xmlns:p14="http://schemas.microsoft.com/office/powerpoint/2010/main" val="1694069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24248"/>
            <a:ext cx="10515600" cy="5352715"/>
          </a:xfrm>
        </p:spPr>
        <p:txBody>
          <a:bodyPr/>
          <a:lstStyle/>
          <a:p>
            <a:pPr marL="0" indent="0">
              <a:buNone/>
            </a:pPr>
            <a:r>
              <a:rPr lang="pt-BR" sz="3200" i="1" dirty="0">
                <a:hlinkClick r:id="rId2"/>
              </a:rPr>
              <a:t>Apocalipse 14:3,4</a:t>
            </a:r>
            <a:r>
              <a:rPr lang="pt-BR" sz="3200" i="1" dirty="0"/>
              <a:t/>
            </a:r>
            <a:br>
              <a:rPr lang="pt-BR" sz="3200" i="1" dirty="0"/>
            </a:br>
            <a:r>
              <a:rPr lang="pt-BR" sz="3200" i="1" dirty="0"/>
              <a:t>Entoavam um cântico novo diante do trono, diante dos quatro seres viventes e dos anciãos. E ninguém podia aprender o cântico, senão os cento e quarenta e quatro mil que foram comprados da terra.</a:t>
            </a:r>
            <a:br>
              <a:rPr lang="pt-BR" sz="3200" i="1" dirty="0"/>
            </a:br>
            <a:r>
              <a:rPr lang="pt-BR" sz="3200" i="1" dirty="0"/>
              <a:t>Estes são os que não se macularam com mulheres, porque são virgens. Eles seguem o Cordeiro por onde quer que ele vá. São os que foram comprados dentre todos os seres humanos, primícias para Deus e para o Cordeiro;</a:t>
            </a:r>
            <a:endParaRPr lang="pt-BR" sz="3200" dirty="0"/>
          </a:p>
          <a:p>
            <a:pPr marL="0" indent="0">
              <a:buNone/>
            </a:pPr>
            <a:endParaRPr lang="pt-BR" dirty="0"/>
          </a:p>
        </p:txBody>
      </p:sp>
    </p:spTree>
    <p:extLst>
      <p:ext uri="{BB962C8B-B14F-4D97-AF65-F5344CB8AC3E}">
        <p14:creationId xmlns:p14="http://schemas.microsoft.com/office/powerpoint/2010/main" val="2233394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914400"/>
            <a:ext cx="10515600" cy="5262563"/>
          </a:xfrm>
        </p:spPr>
        <p:txBody>
          <a:bodyPr/>
          <a:lstStyle/>
          <a:p>
            <a:pPr marL="0" indent="0">
              <a:buNone/>
            </a:pPr>
            <a:r>
              <a:rPr lang="pt-BR" sz="3200" dirty="0"/>
              <a:t>“O fato deles serem virgens é um sutil alusão ao mito dos Vigilantes que encontramos em I Enoque 6.11, segundo o qual, no princípio os anjos desejaram mulheres e, descendo dos céus, as possuíram. Esse mito é muito difundido no judaísmo desse período, e se faz refletir nos textos do cristianismo primitivo. O Apocalipse, ao dizer que esses cantores são virgens, quer destacar seu status de pureza angelical”. (Paulo Nogueira).</a:t>
            </a:r>
          </a:p>
          <a:p>
            <a:pPr marL="0" indent="0">
              <a:buNone/>
            </a:pPr>
            <a:endParaRPr lang="pt-BR" dirty="0"/>
          </a:p>
        </p:txBody>
      </p:sp>
      <p:pic>
        <p:nvPicPr>
          <p:cNvPr id="4" name="Imagem 3"/>
          <p:cNvPicPr>
            <a:picLocks noChangeAspect="1"/>
          </p:cNvPicPr>
          <p:nvPr/>
        </p:nvPicPr>
        <p:blipFill>
          <a:blip r:embed="rId2"/>
          <a:stretch>
            <a:fillRect/>
          </a:stretch>
        </p:blipFill>
        <p:spPr>
          <a:xfrm>
            <a:off x="7742730" y="4779229"/>
            <a:ext cx="2751108" cy="1834072"/>
          </a:xfrm>
          <a:prstGeom prst="rect">
            <a:avLst/>
          </a:prstGeom>
        </p:spPr>
      </p:pic>
    </p:spTree>
    <p:extLst>
      <p:ext uri="{BB962C8B-B14F-4D97-AF65-F5344CB8AC3E}">
        <p14:creationId xmlns:p14="http://schemas.microsoft.com/office/powerpoint/2010/main" val="3548574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566670"/>
            <a:ext cx="10515600" cy="5610293"/>
          </a:xfrm>
        </p:spPr>
        <p:txBody>
          <a:bodyPr>
            <a:normAutofit lnSpcReduction="10000"/>
          </a:bodyPr>
          <a:lstStyle/>
          <a:p>
            <a:pPr marL="0" indent="0">
              <a:buNone/>
            </a:pPr>
            <a:r>
              <a:rPr lang="pt-BR" sz="3200" dirty="0"/>
              <a:t>Uma curiosidade:</a:t>
            </a:r>
          </a:p>
          <a:p>
            <a:pPr marL="0" indent="0">
              <a:buNone/>
            </a:pPr>
            <a:endParaRPr lang="pt-BR" sz="3200" dirty="0" smtClean="0"/>
          </a:p>
          <a:p>
            <a:pPr marL="0" indent="0">
              <a:buNone/>
            </a:pPr>
            <a:r>
              <a:rPr lang="pt-BR" sz="3200" dirty="0" smtClean="0"/>
              <a:t>“</a:t>
            </a:r>
            <a:r>
              <a:rPr lang="pt-BR" sz="3200" dirty="0"/>
              <a:t>Tecla viveu no primeiro século da era comum”. </a:t>
            </a:r>
            <a:r>
              <a:rPr lang="pt-BR" sz="3200" dirty="0" smtClean="0"/>
              <a:t>“</a:t>
            </a:r>
            <a:r>
              <a:rPr lang="pt-BR" sz="3200" dirty="0"/>
              <a:t>Tecla, ao converter-se aos ensinamentos de Paulo, não mais aceitou ser possuída como objeto sexual dos homens. Deixou seu noivo, </a:t>
            </a:r>
            <a:r>
              <a:rPr lang="pt-BR" sz="3200" dirty="0" err="1"/>
              <a:t>Tamiris</a:t>
            </a:r>
            <a:r>
              <a:rPr lang="pt-BR" sz="3200" dirty="0"/>
              <a:t>, sozinho. Por tamanha façanha foi condenada à fogueira, mas acabou escapando. Mais tarde, Alexandre, um homem de bem da cidade de </a:t>
            </a:r>
            <a:r>
              <a:rPr lang="pt-BR" sz="3200" dirty="0" err="1"/>
              <a:t>Antioquia</a:t>
            </a:r>
            <a:r>
              <a:rPr lang="pt-BR" sz="3200" dirty="0"/>
              <a:t> quis compra-la de Paulo. Ela não aceitou e lutou contra ele em plena rua. Ela rasgou as vestes dele tirou-lhe a coroa da cabeça. Esse fato se tornou motivo de zombaria. E Tecla foi condenada à luta com touro e aí morreu martirizada”. (PNV 169/170. </a:t>
            </a:r>
            <a:r>
              <a:rPr lang="pt-BR" sz="3200" dirty="0" err="1"/>
              <a:t>Pag</a:t>
            </a:r>
            <a:r>
              <a:rPr lang="pt-BR" sz="3200" dirty="0"/>
              <a:t> </a:t>
            </a:r>
            <a:r>
              <a:rPr lang="pt-BR" sz="3200" dirty="0" smtClean="0"/>
              <a:t>169/170</a:t>
            </a:r>
            <a:r>
              <a:rPr lang="pt-BR" sz="3200" dirty="0"/>
              <a:t>. Sobre Atos de Pedro).</a:t>
            </a:r>
          </a:p>
          <a:p>
            <a:pPr marL="0" indent="0">
              <a:buNone/>
            </a:pPr>
            <a:endParaRPr lang="pt-BR" dirty="0"/>
          </a:p>
        </p:txBody>
      </p:sp>
      <p:pic>
        <p:nvPicPr>
          <p:cNvPr id="4" name="Imagem 3"/>
          <p:cNvPicPr>
            <a:picLocks noChangeAspect="1"/>
          </p:cNvPicPr>
          <p:nvPr/>
        </p:nvPicPr>
        <p:blipFill>
          <a:blip r:embed="rId2"/>
          <a:stretch>
            <a:fillRect/>
          </a:stretch>
        </p:blipFill>
        <p:spPr>
          <a:xfrm>
            <a:off x="10265401" y="0"/>
            <a:ext cx="1685270" cy="1112748"/>
          </a:xfrm>
          <a:prstGeom prst="rect">
            <a:avLst/>
          </a:prstGeom>
        </p:spPr>
      </p:pic>
    </p:spTree>
    <p:extLst>
      <p:ext uri="{BB962C8B-B14F-4D97-AF65-F5344CB8AC3E}">
        <p14:creationId xmlns:p14="http://schemas.microsoft.com/office/powerpoint/2010/main" val="4040459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824248"/>
            <a:ext cx="10515600" cy="5352715"/>
          </a:xfrm>
        </p:spPr>
        <p:txBody>
          <a:bodyPr/>
          <a:lstStyle/>
          <a:p>
            <a:r>
              <a:rPr lang="pt-BR" sz="3600" dirty="0"/>
              <a:t>Foi inevitável que o cristianismo </a:t>
            </a:r>
            <a:endParaRPr lang="pt-BR" sz="3600" dirty="0" smtClean="0"/>
          </a:p>
          <a:p>
            <a:pPr marL="0" indent="0">
              <a:buNone/>
            </a:pPr>
            <a:r>
              <a:rPr lang="pt-BR" sz="3600" dirty="0"/>
              <a:t>	</a:t>
            </a:r>
            <a:r>
              <a:rPr lang="pt-BR" sz="3600" dirty="0" smtClean="0"/>
              <a:t>se </a:t>
            </a:r>
            <a:r>
              <a:rPr lang="pt-BR" sz="3600" dirty="0"/>
              <a:t>adaptasse à cultura dominante</a:t>
            </a:r>
            <a:r>
              <a:rPr lang="pt-BR" sz="3600" dirty="0" smtClean="0"/>
              <a:t>?</a:t>
            </a:r>
          </a:p>
          <a:p>
            <a:pPr marL="0" indent="0">
              <a:buNone/>
            </a:pPr>
            <a:r>
              <a:rPr lang="pt-BR" sz="3600" dirty="0" smtClean="0"/>
              <a:t>	Teria sobrevivido sem se adaptar? </a:t>
            </a:r>
            <a:endParaRPr lang="pt-BR" sz="3600" dirty="0"/>
          </a:p>
          <a:p>
            <a:pPr marL="0" indent="0">
              <a:buNone/>
            </a:pPr>
            <a:r>
              <a:rPr lang="pt-BR" sz="3600" dirty="0"/>
              <a:t> </a:t>
            </a:r>
          </a:p>
          <a:p>
            <a:r>
              <a:rPr lang="pt-BR" sz="3600" dirty="0"/>
              <a:t>O que sobra do movimento de Jesus?</a:t>
            </a:r>
          </a:p>
          <a:p>
            <a:endParaRPr lang="pt-BR" sz="3600" dirty="0"/>
          </a:p>
          <a:p>
            <a:r>
              <a:rPr lang="pt-BR" sz="3600" dirty="0"/>
              <a:t>Como as mulheres podem assumir sua condição de filha de Deus, dentro do cristianismo?</a:t>
            </a:r>
          </a:p>
          <a:p>
            <a:pPr marL="0" indent="0">
              <a:buNone/>
            </a:pPr>
            <a:endParaRPr lang="pt-BR" dirty="0"/>
          </a:p>
        </p:txBody>
      </p:sp>
      <p:pic>
        <p:nvPicPr>
          <p:cNvPr id="4" name="Imagem 3"/>
          <p:cNvPicPr>
            <a:picLocks noChangeAspect="1"/>
          </p:cNvPicPr>
          <p:nvPr/>
        </p:nvPicPr>
        <p:blipFill>
          <a:blip r:embed="rId2"/>
          <a:stretch>
            <a:fillRect/>
          </a:stretch>
        </p:blipFill>
        <p:spPr>
          <a:xfrm>
            <a:off x="9282356" y="0"/>
            <a:ext cx="2298868" cy="3078051"/>
          </a:xfrm>
          <a:prstGeom prst="rect">
            <a:avLst/>
          </a:prstGeom>
        </p:spPr>
      </p:pic>
    </p:spTree>
    <p:extLst>
      <p:ext uri="{BB962C8B-B14F-4D97-AF65-F5344CB8AC3E}">
        <p14:creationId xmlns:p14="http://schemas.microsoft.com/office/powerpoint/2010/main" val="796702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901521"/>
            <a:ext cx="10515600" cy="5275442"/>
          </a:xfrm>
        </p:spPr>
        <p:txBody>
          <a:bodyPr>
            <a:normAutofit lnSpcReduction="10000"/>
          </a:bodyPr>
          <a:lstStyle/>
          <a:p>
            <a:r>
              <a:rPr lang="pt-BR" sz="3200" dirty="0"/>
              <a:t>Por que o corpo, o desejo e a sexualidade que </a:t>
            </a:r>
            <a:endParaRPr lang="pt-BR" sz="3200" dirty="0" smtClean="0"/>
          </a:p>
          <a:p>
            <a:pPr marL="0" indent="0">
              <a:buNone/>
            </a:pPr>
            <a:r>
              <a:rPr lang="pt-BR" sz="3200" dirty="0" smtClean="0"/>
              <a:t>são </a:t>
            </a:r>
            <a:r>
              <a:rPr lang="pt-BR" sz="3200" dirty="0"/>
              <a:t>parte do todos os seres humanos tem sido </a:t>
            </a:r>
            <a:endParaRPr lang="pt-BR" sz="3200" dirty="0" smtClean="0"/>
          </a:p>
          <a:p>
            <a:pPr marL="0" indent="0">
              <a:buNone/>
            </a:pPr>
            <a:r>
              <a:rPr lang="pt-BR" sz="3200" dirty="0" smtClean="0"/>
              <a:t>conectado </a:t>
            </a:r>
            <a:r>
              <a:rPr lang="pt-BR" sz="3200" dirty="0"/>
              <a:t>com o sentimento de culpa e pecado, especialmente no que se refere as mulheres? </a:t>
            </a:r>
          </a:p>
          <a:p>
            <a:pPr marL="0" indent="0">
              <a:buNone/>
            </a:pPr>
            <a:r>
              <a:rPr lang="pt-BR" sz="3200" dirty="0"/>
              <a:t> </a:t>
            </a:r>
          </a:p>
          <a:p>
            <a:r>
              <a:rPr lang="pt-BR" sz="3200" dirty="0"/>
              <a:t>Se a sexualidade participa da força transcendente do amor porque inclui a doação total ao outro, por que não tratar a sexualidade como um presente de Deus?</a:t>
            </a:r>
          </a:p>
          <a:p>
            <a:pPr marL="0" indent="0">
              <a:buNone/>
            </a:pPr>
            <a:endParaRPr lang="pt-BR" sz="3200" dirty="0"/>
          </a:p>
          <a:p>
            <a:r>
              <a:rPr lang="pt-BR" sz="3200" dirty="0"/>
              <a:t>Essa interdição está ligada à necessidade de controle, de racionalidade, e portanto de poder?</a:t>
            </a:r>
          </a:p>
          <a:p>
            <a:pPr marL="0" indent="0">
              <a:buNone/>
            </a:pPr>
            <a:endParaRPr lang="pt-BR" dirty="0"/>
          </a:p>
        </p:txBody>
      </p:sp>
      <p:pic>
        <p:nvPicPr>
          <p:cNvPr id="4" name="Imagem 3"/>
          <p:cNvPicPr>
            <a:picLocks noChangeAspect="1"/>
          </p:cNvPicPr>
          <p:nvPr/>
        </p:nvPicPr>
        <p:blipFill>
          <a:blip r:embed="rId2"/>
          <a:stretch>
            <a:fillRect/>
          </a:stretch>
        </p:blipFill>
        <p:spPr>
          <a:xfrm>
            <a:off x="9749072" y="0"/>
            <a:ext cx="2442928" cy="3105417"/>
          </a:xfrm>
          <a:prstGeom prst="rect">
            <a:avLst/>
          </a:prstGeom>
        </p:spPr>
      </p:pic>
    </p:spTree>
    <p:extLst>
      <p:ext uri="{BB962C8B-B14F-4D97-AF65-F5344CB8AC3E}">
        <p14:creationId xmlns:p14="http://schemas.microsoft.com/office/powerpoint/2010/main" val="3488537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476518"/>
            <a:ext cx="10515600" cy="5700445"/>
          </a:xfrm>
        </p:spPr>
        <p:txBody>
          <a:bodyPr>
            <a:normAutofit fontScale="77500" lnSpcReduction="20000"/>
          </a:bodyPr>
          <a:lstStyle/>
          <a:p>
            <a:pPr lvl="0"/>
            <a:r>
              <a:rPr lang="pt-BR" dirty="0"/>
              <a:t>NOGUEIRA, Paulo Augusto de Souza. Breve história das Origens do Cristianismo. Aparecida, SP. Editora Santuário. 2020</a:t>
            </a:r>
            <a:r>
              <a:rPr lang="pt-BR" dirty="0" smtClean="0"/>
              <a:t>.</a:t>
            </a:r>
            <a:endParaRPr lang="pt-BR" dirty="0"/>
          </a:p>
          <a:p>
            <a:pPr lvl="0"/>
            <a:r>
              <a:rPr lang="pt-BR" dirty="0" err="1"/>
              <a:t>Las</a:t>
            </a:r>
            <a:r>
              <a:rPr lang="pt-BR" dirty="0"/>
              <a:t> </a:t>
            </a:r>
            <a:r>
              <a:rPr lang="pt-BR" dirty="0" err="1"/>
              <a:t>mujeres</a:t>
            </a:r>
            <a:r>
              <a:rPr lang="pt-BR" dirty="0"/>
              <a:t> </a:t>
            </a:r>
            <a:r>
              <a:rPr lang="pt-BR" dirty="0" err="1"/>
              <a:t>lideresas</a:t>
            </a:r>
            <a:r>
              <a:rPr lang="pt-BR" dirty="0"/>
              <a:t> </a:t>
            </a:r>
            <a:r>
              <a:rPr lang="pt-BR" dirty="0" err="1"/>
              <a:t>del</a:t>
            </a:r>
            <a:r>
              <a:rPr lang="pt-BR" dirty="0"/>
              <a:t> </a:t>
            </a:r>
            <a:r>
              <a:rPr lang="pt-BR" dirty="0" err="1"/>
              <a:t>movimiento</a:t>
            </a:r>
            <a:r>
              <a:rPr lang="pt-BR" dirty="0"/>
              <a:t> de </a:t>
            </a:r>
            <a:r>
              <a:rPr lang="pt-BR" dirty="0" err="1"/>
              <a:t>Jesús</a:t>
            </a:r>
            <a:r>
              <a:rPr lang="pt-BR" dirty="0"/>
              <a:t>, </a:t>
            </a:r>
            <a:r>
              <a:rPr lang="pt-BR" dirty="0" err="1"/>
              <a:t>el</a:t>
            </a:r>
            <a:r>
              <a:rPr lang="pt-BR" dirty="0"/>
              <a:t> Cristo por Elsa </a:t>
            </a:r>
            <a:r>
              <a:rPr lang="pt-BR" dirty="0" err="1"/>
              <a:t>Tamez</a:t>
            </a:r>
            <a:r>
              <a:rPr lang="pt-BR" dirty="0"/>
              <a:t>. </a:t>
            </a:r>
          </a:p>
          <a:p>
            <a:pPr lvl="0"/>
            <a:r>
              <a:rPr lang="pt-BR" dirty="0"/>
              <a:t>[Oracula, São Bernardo do Campo, 3.6, 2007] ISSN 1807-8222 SEXUALIDADE CRISTÃ PRIMITIVA NOS CATÁLOGOS DE VÍCIOS HISTÓRIA E ARQUEOLOGIA DE UMA INTERDIÇÃO Luiz Felipe C. Ribeiro </a:t>
            </a:r>
          </a:p>
          <a:p>
            <a:pPr lvl="0"/>
            <a:r>
              <a:rPr lang="pt-BR" dirty="0"/>
              <a:t>ZILES, Urbano. VISÃO CRISTÃ DA SEXUALIDADE HUMANA. PUC – RGS.</a:t>
            </a:r>
          </a:p>
          <a:p>
            <a:r>
              <a:rPr lang="pt-BR" i="1" dirty="0"/>
              <a:t>7693-Texto%20do%20artigo-26540-1-10-20101013%20(1).</a:t>
            </a:r>
            <a:r>
              <a:rPr lang="pt-BR" i="1" dirty="0" smtClean="0"/>
              <a:t>pdf</a:t>
            </a:r>
            <a:endParaRPr lang="pt-BR" dirty="0"/>
          </a:p>
          <a:p>
            <a:pPr lvl="0"/>
            <a:r>
              <a:rPr lang="pt-BR" dirty="0"/>
              <a:t>AGUIRRE, Rafael. Del </a:t>
            </a:r>
            <a:r>
              <a:rPr lang="pt-BR" dirty="0" err="1"/>
              <a:t>movimiento</a:t>
            </a:r>
            <a:r>
              <a:rPr lang="pt-BR" dirty="0"/>
              <a:t> de </a:t>
            </a:r>
            <a:r>
              <a:rPr lang="pt-BR" dirty="0" err="1"/>
              <a:t>Jesús</a:t>
            </a:r>
            <a:r>
              <a:rPr lang="pt-BR" dirty="0"/>
              <a:t> a </a:t>
            </a:r>
            <a:r>
              <a:rPr lang="pt-BR" dirty="0" err="1"/>
              <a:t>la</a:t>
            </a:r>
            <a:r>
              <a:rPr lang="pt-BR" dirty="0"/>
              <a:t> </a:t>
            </a:r>
            <a:r>
              <a:rPr lang="pt-BR" dirty="0" err="1"/>
              <a:t>Iglesia</a:t>
            </a:r>
            <a:r>
              <a:rPr lang="pt-BR" dirty="0"/>
              <a:t> Cristiana. Editorial Verbo Divino. </a:t>
            </a:r>
            <a:r>
              <a:rPr lang="pt-BR" dirty="0" err="1"/>
              <a:t>Estella</a:t>
            </a:r>
            <a:r>
              <a:rPr lang="pt-BR" dirty="0"/>
              <a:t> (Navarra), </a:t>
            </a:r>
            <a:r>
              <a:rPr lang="pt-BR" dirty="0" err="1"/>
              <a:t>España</a:t>
            </a:r>
            <a:r>
              <a:rPr lang="pt-BR" dirty="0"/>
              <a:t>. 2009</a:t>
            </a:r>
            <a:r>
              <a:rPr lang="pt-BR" dirty="0" smtClean="0"/>
              <a:t>.</a:t>
            </a:r>
            <a:r>
              <a:rPr lang="pt-BR" dirty="0"/>
              <a:t> </a:t>
            </a:r>
          </a:p>
          <a:p>
            <a:pPr lvl="0"/>
            <a:r>
              <a:rPr lang="pt-BR" dirty="0"/>
              <a:t>GUIMARÃES, Simone Furquim. Maridos, amai vossas mulheres: Exemplo bíblico da naturalização da violência contra a mulher (</a:t>
            </a:r>
            <a:r>
              <a:rPr lang="pt-BR" dirty="0" err="1"/>
              <a:t>Ef</a:t>
            </a:r>
            <a:r>
              <a:rPr lang="pt-BR" dirty="0"/>
              <a:t> 5.25). Série: A Palavra na Vida – Nº 316.CEBI. São Leopoldo. RS. 2014</a:t>
            </a:r>
            <a:r>
              <a:rPr lang="pt-BR" dirty="0" smtClean="0"/>
              <a:t>.</a:t>
            </a:r>
            <a:endParaRPr lang="pt-BR" dirty="0"/>
          </a:p>
          <a:p>
            <a:pPr lvl="0"/>
            <a:r>
              <a:rPr lang="pt-BR" dirty="0"/>
              <a:t>SHEMA 3. </a:t>
            </a:r>
            <a:r>
              <a:rPr lang="pt-BR" dirty="0" err="1"/>
              <a:t>Diciembre</a:t>
            </a:r>
            <a:r>
              <a:rPr lang="pt-BR" dirty="0"/>
              <a:t> 2014. Memoria </a:t>
            </a:r>
            <a:r>
              <a:rPr lang="pt-BR" dirty="0" err="1"/>
              <a:t>robada</a:t>
            </a:r>
            <a:r>
              <a:rPr lang="pt-BR" dirty="0"/>
              <a:t>. </a:t>
            </a:r>
            <a:r>
              <a:rPr lang="pt-BR" dirty="0" err="1"/>
              <a:t>Las</a:t>
            </a:r>
            <a:r>
              <a:rPr lang="pt-BR" dirty="0"/>
              <a:t> </a:t>
            </a:r>
            <a:r>
              <a:rPr lang="pt-BR" dirty="0" err="1"/>
              <a:t>mujeres</a:t>
            </a:r>
            <a:r>
              <a:rPr lang="pt-BR" dirty="0"/>
              <a:t> </a:t>
            </a:r>
            <a:r>
              <a:rPr lang="pt-BR" dirty="0" err="1"/>
              <a:t>en</a:t>
            </a:r>
            <a:r>
              <a:rPr lang="pt-BR" dirty="0"/>
              <a:t> </a:t>
            </a:r>
            <a:r>
              <a:rPr lang="pt-BR" dirty="0" err="1"/>
              <a:t>los</a:t>
            </a:r>
            <a:r>
              <a:rPr lang="pt-BR" dirty="0"/>
              <a:t> </a:t>
            </a:r>
            <a:r>
              <a:rPr lang="pt-BR" dirty="0" err="1"/>
              <a:t>orígenes</a:t>
            </a:r>
            <a:r>
              <a:rPr lang="pt-BR" dirty="0"/>
              <a:t> </a:t>
            </a:r>
            <a:r>
              <a:rPr lang="pt-BR" dirty="0" err="1"/>
              <a:t>del</a:t>
            </a:r>
            <a:r>
              <a:rPr lang="pt-BR" dirty="0"/>
              <a:t> cristianismo. </a:t>
            </a:r>
            <a:r>
              <a:rPr lang="pt-BR" dirty="0" err="1"/>
              <a:t>Kairos</a:t>
            </a:r>
            <a:r>
              <a:rPr lang="pt-BR" dirty="0"/>
              <a:t> Educativo – </a:t>
            </a:r>
            <a:r>
              <a:rPr lang="pt-BR" dirty="0" err="1"/>
              <a:t>KairEd</a:t>
            </a:r>
            <a:r>
              <a:rPr lang="pt-BR" dirty="0"/>
              <a:t>. Bogotá. Colômbia</a:t>
            </a:r>
            <a:r>
              <a:rPr lang="pt-BR" dirty="0" smtClean="0"/>
              <a:t>.</a:t>
            </a:r>
            <a:endParaRPr lang="pt-BR" dirty="0"/>
          </a:p>
          <a:p>
            <a:pPr lvl="0"/>
            <a:r>
              <a:rPr lang="pt-BR" dirty="0"/>
              <a:t>FERREIRA, Joel Antônio. Comentário Bíblico. Primeira Epístola aos Tessalonicenses. Imprensa Metodista. Editora Vozes. Editora Sinodal. Petrópolis. 1991</a:t>
            </a:r>
            <a:r>
              <a:rPr lang="pt-BR" dirty="0" smtClean="0"/>
              <a:t>.</a:t>
            </a:r>
          </a:p>
          <a:p>
            <a:r>
              <a:rPr lang="pt-BR" dirty="0"/>
              <a:t>Barreiras vencidas! Portas abertas! Atos dos Apóstolos (16-28) e Atos que os Atos não contam. Série Palavra na Vida 169/170. CEBI-MG. 2002.</a:t>
            </a:r>
          </a:p>
          <a:p>
            <a:pPr lvl="0"/>
            <a:endParaRPr lang="pt-BR" dirty="0"/>
          </a:p>
          <a:p>
            <a:pPr marL="0" indent="0">
              <a:buNone/>
            </a:pPr>
            <a:endParaRPr lang="pt-BR" dirty="0"/>
          </a:p>
        </p:txBody>
      </p:sp>
    </p:spTree>
    <p:extLst>
      <p:ext uri="{BB962C8B-B14F-4D97-AF65-F5344CB8AC3E}">
        <p14:creationId xmlns:p14="http://schemas.microsoft.com/office/powerpoint/2010/main" val="3513873830"/>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TotalTime>
  <Words>1832</Words>
  <Application>Microsoft Office PowerPoint</Application>
  <PresentationFormat>Widescreen</PresentationFormat>
  <Paragraphs>95</Paragraphs>
  <Slides>32</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32</vt:i4>
      </vt:variant>
    </vt:vector>
  </HeadingPairs>
  <TitlesOfParts>
    <vt:vector size="36" baseType="lpstr">
      <vt:lpstr>Arial</vt:lpstr>
      <vt:lpstr>Calibri</vt:lpstr>
      <vt:lpstr>Calibri Light</vt:lpstr>
      <vt:lpstr>Tema do Office</vt:lpstr>
      <vt:lpstr>Corpo e sexualidade como problemas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 e sexualidade como problemas </dc:title>
  <dc:creator>Jane</dc:creator>
  <cp:lastModifiedBy>Jane</cp:lastModifiedBy>
  <cp:revision>29</cp:revision>
  <dcterms:created xsi:type="dcterms:W3CDTF">2022-03-09T11:21:19Z</dcterms:created>
  <dcterms:modified xsi:type="dcterms:W3CDTF">2022-05-12T00:05:49Z</dcterms:modified>
</cp:coreProperties>
</file>